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handoutMasterIdLst>
    <p:handoutMasterId r:id="rId19"/>
  </p:handoutMasterIdLst>
  <p:sldIdLst>
    <p:sldId id="256" r:id="rId2"/>
    <p:sldId id="343" r:id="rId3"/>
    <p:sldId id="344" r:id="rId4"/>
    <p:sldId id="346" r:id="rId5"/>
    <p:sldId id="347" r:id="rId6"/>
    <p:sldId id="348" r:id="rId7"/>
    <p:sldId id="349" r:id="rId8"/>
    <p:sldId id="350" r:id="rId9"/>
    <p:sldId id="351" r:id="rId10"/>
    <p:sldId id="352" r:id="rId11"/>
    <p:sldId id="353" r:id="rId12"/>
    <p:sldId id="354" r:id="rId13"/>
    <p:sldId id="355" r:id="rId14"/>
    <p:sldId id="356" r:id="rId15"/>
    <p:sldId id="357"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ngel" initials="s" lastIdx="3" clrIdx="0">
    <p:extLst>
      <p:ext uri="{19B8F6BF-5375-455C-9EA6-DF929625EA0E}">
        <p15:presenceInfo xmlns:p15="http://schemas.microsoft.com/office/powerpoint/2012/main" userId="solangel" providerId="None"/>
      </p:ext>
    </p:extLst>
  </p:cmAuthor>
  <p:cmAuthor id="2" name="Planeacion CDA" initials="PC" lastIdx="2" clrIdx="1">
    <p:extLst>
      <p:ext uri="{19B8F6BF-5375-455C-9EA6-DF929625EA0E}">
        <p15:presenceInfo xmlns:p15="http://schemas.microsoft.com/office/powerpoint/2012/main" userId="4df91df31e2d9e3b" providerId="Windows Live"/>
      </p:ext>
    </p:extLst>
  </p:cmAuthor>
  <p:cmAuthor id="3" name="wendy echeverria" initials="we" lastIdx="1" clrIdx="2">
    <p:extLst>
      <p:ext uri="{19B8F6BF-5375-455C-9EA6-DF929625EA0E}">
        <p15:presenceInfo xmlns:p15="http://schemas.microsoft.com/office/powerpoint/2012/main" userId="abdb6fadb44fd2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p:cViewPr varScale="1">
        <p:scale>
          <a:sx n="116" d="100"/>
          <a:sy n="116" d="100"/>
        </p:scale>
        <p:origin x="378" y="132"/>
      </p:cViewPr>
      <p:guideLst/>
    </p:cSldViewPr>
  </p:slideViewPr>
  <p:notesTextViewPr>
    <p:cViewPr>
      <p:scale>
        <a:sx n="1" d="1"/>
        <a:sy n="1" d="1"/>
      </p:scale>
      <p:origin x="0" y="0"/>
    </p:cViewPr>
  </p:notesTextViewPr>
  <p:notesViewPr>
    <p:cSldViewPr snapToGrid="0">
      <p:cViewPr varScale="1">
        <p:scale>
          <a:sx n="101" d="100"/>
          <a:sy n="101" d="100"/>
        </p:scale>
        <p:origin x="429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FE58DD7E-4AFD-4770-AA97-E3E5A37629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 xmlns:a16="http://schemas.microsoft.com/office/drawing/2014/main" id="{CC794653-6A10-4BEB-A903-B95E3F833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8232E6-09AF-4D9F-90AE-97213DF8E7A7}" type="datetimeFigureOut">
              <a:rPr lang="en-US" smtClean="0"/>
              <a:t>11-Feb-26</a:t>
            </a:fld>
            <a:endParaRPr lang="en-US"/>
          </a:p>
        </p:txBody>
      </p:sp>
      <p:sp>
        <p:nvSpPr>
          <p:cNvPr id="4" name="Marcador de pie de página 3">
            <a:extLst>
              <a:ext uri="{FF2B5EF4-FFF2-40B4-BE49-F238E27FC236}">
                <a16:creationId xmlns="" xmlns:a16="http://schemas.microsoft.com/office/drawing/2014/main" id="{0FC385CD-E68E-45B9-8F1D-D86C4C73B3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 xmlns:a16="http://schemas.microsoft.com/office/drawing/2014/main" id="{8C00EE21-41D9-48A7-A0A7-243F04BF6D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760105-5A4F-493A-8782-D8FF057C0C3C}" type="slidenum">
              <a:rPr lang="en-US" smtClean="0"/>
              <a:t>‹Nº›</a:t>
            </a:fld>
            <a:endParaRPr lang="en-US"/>
          </a:p>
        </p:txBody>
      </p:sp>
    </p:spTree>
    <p:extLst>
      <p:ext uri="{BB962C8B-B14F-4D97-AF65-F5344CB8AC3E}">
        <p14:creationId xmlns:p14="http://schemas.microsoft.com/office/powerpoint/2010/main" val="378378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8017C-9218-4574-896E-E798BB77DEF4}" type="datetimeFigureOut">
              <a:rPr lang="en-US" smtClean="0"/>
              <a:t>11-Feb-26</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F4380-32DF-46BF-BBBE-7CC79DD16E97}" type="slidenum">
              <a:rPr lang="en-US" smtClean="0"/>
              <a:t>‹Nº›</a:t>
            </a:fld>
            <a:endParaRPr lang="en-US"/>
          </a:p>
        </p:txBody>
      </p:sp>
    </p:spTree>
    <p:extLst>
      <p:ext uri="{BB962C8B-B14F-4D97-AF65-F5344CB8AC3E}">
        <p14:creationId xmlns:p14="http://schemas.microsoft.com/office/powerpoint/2010/main" val="70474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16</a:t>
            </a:fld>
            <a:endParaRPr/>
          </a:p>
        </p:txBody>
      </p:sp>
    </p:spTree>
    <p:extLst>
      <p:ext uri="{BB962C8B-B14F-4D97-AF65-F5344CB8AC3E}">
        <p14:creationId xmlns:p14="http://schemas.microsoft.com/office/powerpoint/2010/main" val="116550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2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BFC377-A1E1-7344-9569-5DF52BC070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2F678DB6-4F2B-1644-8E74-41A0E65C20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744E3F25-9AA3-644B-BE36-9CE174998E09}"/>
              </a:ext>
            </a:extLst>
          </p:cNvPr>
          <p:cNvSpPr>
            <a:spLocks noGrp="1"/>
          </p:cNvSpPr>
          <p:nvPr>
            <p:ph type="dt" sz="half" idx="10"/>
          </p:nvPr>
        </p:nvSpPr>
        <p:spPr/>
        <p:txBody>
          <a:bodyPr/>
          <a:lstStyle/>
          <a:p>
            <a:fld id="{DE5F6CA7-EC91-B045-9BDF-4D4225EB1D59}" type="datetimeFigureOut">
              <a:rPr lang="es-CO" smtClean="0"/>
              <a:t>11/02/2026</a:t>
            </a:fld>
            <a:endParaRPr lang="es-CO"/>
          </a:p>
        </p:txBody>
      </p:sp>
      <p:sp>
        <p:nvSpPr>
          <p:cNvPr id="5" name="Marcador de pie de página 4">
            <a:extLst>
              <a:ext uri="{FF2B5EF4-FFF2-40B4-BE49-F238E27FC236}">
                <a16:creationId xmlns="" xmlns:a16="http://schemas.microsoft.com/office/drawing/2014/main" id="{C95A6E3A-CC6A-0E42-9AC7-314A57B5035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A46CE60D-626D-C44D-928F-903AC69ADFF4}"/>
              </a:ext>
            </a:extLst>
          </p:cNvPr>
          <p:cNvSpPr>
            <a:spLocks noGrp="1"/>
          </p:cNvSpPr>
          <p:nvPr>
            <p:ph type="sldNum" sz="quarter" idx="12"/>
          </p:nvPr>
        </p:nvSpPr>
        <p:spPr/>
        <p:txBody>
          <a:bodyPr/>
          <a:lstStyle/>
          <a:p>
            <a:fld id="{2CF9D26D-92B8-4C49-8CF6-0BEBAEAEE5EC}" type="slidenum">
              <a:rPr lang="es-CO" smtClean="0"/>
              <a:t>‹Nº›</a:t>
            </a:fld>
            <a:endParaRPr lang="es-CO"/>
          </a:p>
        </p:txBody>
      </p:sp>
    </p:spTree>
    <p:extLst>
      <p:ext uri="{BB962C8B-B14F-4D97-AF65-F5344CB8AC3E}">
        <p14:creationId xmlns:p14="http://schemas.microsoft.com/office/powerpoint/2010/main" val="115829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1_Diapositiva de título">
    <p:spTree>
      <p:nvGrpSpPr>
        <p:cNvPr id="1" name="Shape 24"/>
        <p:cNvGrpSpPr/>
        <p:nvPr/>
      </p:nvGrpSpPr>
      <p:grpSpPr>
        <a:xfrm>
          <a:off x="0" y="0"/>
          <a:ext cx="0" cy="0"/>
          <a:chOff x="0" y="0"/>
          <a:chExt cx="0" cy="0"/>
        </a:xfrm>
      </p:grpSpPr>
      <p:sp>
        <p:nvSpPr>
          <p:cNvPr id="25" name="Google Shape;25;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075503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EFAF4B43-6D64-43A2-BCDF-99FBE2BE54C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flipH="1">
            <a:off x="0" y="-68923"/>
            <a:ext cx="12192000" cy="6926923"/>
          </a:xfrm>
          <a:prstGeom prst="rect">
            <a:avLst/>
          </a:prstGeom>
        </p:spPr>
      </p:pic>
      <p:sp>
        <p:nvSpPr>
          <p:cNvPr id="14" name="Marcador de título 13">
            <a:extLst>
              <a:ext uri="{FF2B5EF4-FFF2-40B4-BE49-F238E27FC236}">
                <a16:creationId xmlns="" xmlns:a16="http://schemas.microsoft.com/office/drawing/2014/main" id="{3DEE0995-D95C-4C8F-823A-0CD3A4F2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Tree>
    <p:extLst>
      <p:ext uri="{BB962C8B-B14F-4D97-AF65-F5344CB8AC3E}">
        <p14:creationId xmlns:p14="http://schemas.microsoft.com/office/powerpoint/2010/main" val="39694755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372CC927-6214-4C3F-AF0D-A93CE37E26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0366" y="2341151"/>
            <a:ext cx="2335565" cy="1557749"/>
          </a:xfrm>
          <a:prstGeom prst="rect">
            <a:avLst/>
          </a:prstGeom>
        </p:spPr>
      </p:pic>
      <p:cxnSp>
        <p:nvCxnSpPr>
          <p:cNvPr id="10" name="Conector recto 9">
            <a:extLst>
              <a:ext uri="{FF2B5EF4-FFF2-40B4-BE49-F238E27FC236}">
                <a16:creationId xmlns="" xmlns:a16="http://schemas.microsoft.com/office/drawing/2014/main" id="{568778AF-DB50-450E-83DF-D00752219C2B}"/>
              </a:ext>
            </a:extLst>
          </p:cNvPr>
          <p:cNvCxnSpPr/>
          <p:nvPr/>
        </p:nvCxnSpPr>
        <p:spPr>
          <a:xfrm>
            <a:off x="847044" y="4001327"/>
            <a:ext cx="3462210" cy="1"/>
          </a:xfrm>
          <a:prstGeom prst="line">
            <a:avLst/>
          </a:prstGeom>
          <a:ln/>
        </p:spPr>
        <p:style>
          <a:lnRef idx="1">
            <a:schemeClr val="accent6"/>
          </a:lnRef>
          <a:fillRef idx="0">
            <a:schemeClr val="accent6"/>
          </a:fillRef>
          <a:effectRef idx="0">
            <a:schemeClr val="accent6"/>
          </a:effectRef>
          <a:fontRef idx="minor">
            <a:schemeClr val="tx1"/>
          </a:fontRef>
        </p:style>
      </p:cxnSp>
      <p:sp>
        <p:nvSpPr>
          <p:cNvPr id="2" name="CuadroTexto 1">
            <a:extLst>
              <a:ext uri="{FF2B5EF4-FFF2-40B4-BE49-F238E27FC236}">
                <a16:creationId xmlns="" xmlns:a16="http://schemas.microsoft.com/office/drawing/2014/main" id="{1469B138-0329-1FA4-4A88-05D823667058}"/>
              </a:ext>
            </a:extLst>
          </p:cNvPr>
          <p:cNvSpPr txBox="1"/>
          <p:nvPr/>
        </p:nvSpPr>
        <p:spPr>
          <a:xfrm>
            <a:off x="-73275" y="6627168"/>
            <a:ext cx="1686757" cy="230832"/>
          </a:xfrm>
          <a:prstGeom prst="rect">
            <a:avLst/>
          </a:prstGeom>
          <a:noFill/>
        </p:spPr>
        <p:txBody>
          <a:bodyPr wrap="square" rtlCol="0">
            <a:spAutoFit/>
          </a:bodyPr>
          <a:lstStyle/>
          <a:p>
            <a:r>
              <a:rPr lang="es-CO" sz="900" b="1" dirty="0">
                <a:latin typeface="Arial" panose="020B0604020202020204" pitchFamily="34" charset="0"/>
                <a:cs typeface="Arial" panose="020B0604020202020204" pitchFamily="34" charset="0"/>
              </a:rPr>
              <a:t> EDE-CP-01-PR-06-FR-05 </a:t>
            </a:r>
          </a:p>
        </p:txBody>
      </p:sp>
      <p:pic>
        <p:nvPicPr>
          <p:cNvPr id="4" name="Imagen 3">
            <a:extLst>
              <a:ext uri="{FF2B5EF4-FFF2-40B4-BE49-F238E27FC236}">
                <a16:creationId xmlns="" xmlns:a16="http://schemas.microsoft.com/office/drawing/2014/main" id="{242786C8-997A-5D6F-1F6E-543D1E8EE2FD}"/>
              </a:ext>
            </a:extLst>
          </p:cNvPr>
          <p:cNvPicPr>
            <a:picLocks noChangeAspect="1"/>
          </p:cNvPicPr>
          <p:nvPr/>
        </p:nvPicPr>
        <p:blipFill>
          <a:blip r:embed="rId3"/>
          <a:srcRect l="26585" t="11234" r="31201" b="4343"/>
          <a:stretch/>
        </p:blipFill>
        <p:spPr>
          <a:xfrm>
            <a:off x="7295502" y="-1"/>
            <a:ext cx="4896498" cy="6510129"/>
          </a:xfrm>
          <a:prstGeom prst="rect">
            <a:avLst/>
          </a:prstGeom>
        </p:spPr>
      </p:pic>
    </p:spTree>
    <p:extLst>
      <p:ext uri="{BB962C8B-B14F-4D97-AF65-F5344CB8AC3E}">
        <p14:creationId xmlns:p14="http://schemas.microsoft.com/office/powerpoint/2010/main" val="596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6428" y="695077"/>
            <a:ext cx="3350969" cy="945076"/>
          </a:xfrm>
        </p:spPr>
        <p:txBody>
          <a:bodyPr/>
          <a:lstStyle/>
          <a:p>
            <a:r>
              <a:rPr lang="es-CO" b="1" dirty="0">
                <a:solidFill>
                  <a:schemeClr val="tx1"/>
                </a:solidFill>
              </a:rPr>
              <a:t>Suministro de tiquetes</a:t>
            </a:r>
            <a:endParaRPr lang="es-CO" dirty="0">
              <a:solidFill>
                <a:schemeClr val="tx1"/>
              </a:solidFill>
            </a:endParaRPr>
          </a:p>
        </p:txBody>
      </p:sp>
      <p:sp>
        <p:nvSpPr>
          <p:cNvPr id="4" name="Rectángulo 3"/>
          <p:cNvSpPr/>
          <p:nvPr/>
        </p:nvSpPr>
        <p:spPr>
          <a:xfrm>
            <a:off x="585733" y="358029"/>
            <a:ext cx="5777544" cy="369332"/>
          </a:xfrm>
          <a:prstGeom prst="rect">
            <a:avLst/>
          </a:prstGeom>
        </p:spPr>
        <p:txBody>
          <a:bodyPr wrap="none">
            <a:spAutoFit/>
          </a:bodyPr>
          <a:lstStyle/>
          <a:p>
            <a:r>
              <a:rPr lang="es-CO" b="1" dirty="0" smtClean="0">
                <a:solidFill>
                  <a:schemeClr val="accent1"/>
                </a:solidFill>
              </a:rPr>
              <a:t>En atención al articulo 7 del decreto 199 del 2024: </a:t>
            </a:r>
            <a:endParaRPr lang="es-CO" b="1" dirty="0">
              <a:solidFill>
                <a:schemeClr val="accent1"/>
              </a:solidFill>
            </a:endParaRPr>
          </a:p>
        </p:txBody>
      </p:sp>
      <p:sp>
        <p:nvSpPr>
          <p:cNvPr id="5" name="Rectángulo 4"/>
          <p:cNvSpPr/>
          <p:nvPr/>
        </p:nvSpPr>
        <p:spPr>
          <a:xfrm>
            <a:off x="716692" y="1228384"/>
            <a:ext cx="6409037" cy="1754326"/>
          </a:xfrm>
          <a:prstGeom prst="rect">
            <a:avLst/>
          </a:prstGeom>
        </p:spPr>
        <p:txBody>
          <a:bodyPr wrap="square">
            <a:spAutoFit/>
          </a:bodyPr>
          <a:lstStyle/>
          <a:p>
            <a:pPr algn="just"/>
            <a:r>
              <a:rPr lang="es-CO" dirty="0"/>
              <a:t>Para este primer </a:t>
            </a:r>
            <a:r>
              <a:rPr lang="es-CO" dirty="0" smtClean="0"/>
              <a:t>semestre, </a:t>
            </a:r>
            <a:r>
              <a:rPr lang="es-CO" dirty="0"/>
              <a:t>mantenemos el mismo objetivo de continuar con la implementación efectiva de la reducción en los gastos de tiquetes, conforme al Artículo 7. Esto se logra mediante diversas acciones enfocadas en optimizar los recursos públicos y disminuir los costos derivados de los desplazamientos de funcionarios y empleados públicos.</a:t>
            </a:r>
          </a:p>
        </p:txBody>
      </p:sp>
      <p:sp>
        <p:nvSpPr>
          <p:cNvPr id="7" name="Rectángulo 6"/>
          <p:cNvSpPr/>
          <p:nvPr/>
        </p:nvSpPr>
        <p:spPr>
          <a:xfrm>
            <a:off x="7298724" y="481107"/>
            <a:ext cx="3138332" cy="134119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Se </a:t>
            </a:r>
            <a:r>
              <a:rPr lang="es-CO" sz="1400" dirty="0">
                <a:solidFill>
                  <a:schemeClr val="tx1"/>
                </a:solidFill>
              </a:rPr>
              <a:t>ha fomentado el uso de tecnologías de comunicación para la </a:t>
            </a:r>
            <a:r>
              <a:rPr lang="es-CO" sz="1400" dirty="0" smtClean="0">
                <a:solidFill>
                  <a:schemeClr val="tx1"/>
                </a:solidFill>
              </a:rPr>
              <a:t>asistencias a </a:t>
            </a:r>
            <a:r>
              <a:rPr lang="es-CO" sz="1400" dirty="0">
                <a:solidFill>
                  <a:schemeClr val="tx1"/>
                </a:solidFill>
              </a:rPr>
              <a:t>eventos, conferencias y </a:t>
            </a:r>
            <a:r>
              <a:rPr lang="es-CO" sz="1400" dirty="0" smtClean="0">
                <a:solidFill>
                  <a:schemeClr val="tx1"/>
                </a:solidFill>
              </a:rPr>
              <a:t>reuniones de manera virtual.</a:t>
            </a:r>
            <a:endParaRPr lang="es-CO" sz="1400" dirty="0">
              <a:solidFill>
                <a:schemeClr val="tx1"/>
              </a:solidFill>
            </a:endParaRPr>
          </a:p>
        </p:txBody>
      </p:sp>
      <p:sp>
        <p:nvSpPr>
          <p:cNvPr id="9" name="Rectángulo 8"/>
          <p:cNvSpPr/>
          <p:nvPr/>
        </p:nvSpPr>
        <p:spPr>
          <a:xfrm>
            <a:off x="7298724" y="1938801"/>
            <a:ext cx="3138332" cy="158053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Los desplazamientos </a:t>
            </a:r>
            <a:r>
              <a:rPr lang="es-CO" sz="1400" dirty="0" smtClean="0">
                <a:solidFill>
                  <a:schemeClr val="tx1"/>
                </a:solidFill>
              </a:rPr>
              <a:t>realizados, </a:t>
            </a:r>
            <a:r>
              <a:rPr lang="es-CO" sz="1400" dirty="0">
                <a:solidFill>
                  <a:schemeClr val="tx1"/>
                </a:solidFill>
              </a:rPr>
              <a:t>han pasado por una revisión rigurosa, con la justificación de que las reuniones o eventos son fundamentales para el cumplimiento de las funciones </a:t>
            </a:r>
            <a:r>
              <a:rPr lang="es-CO" sz="1400" dirty="0" smtClean="0">
                <a:solidFill>
                  <a:schemeClr val="tx1"/>
                </a:solidFill>
              </a:rPr>
              <a:t>misionales de la Corporación.</a:t>
            </a:r>
            <a:endParaRPr lang="es-CO" sz="1400" dirty="0">
              <a:solidFill>
                <a:schemeClr val="tx1"/>
              </a:solidFill>
            </a:endParaRPr>
          </a:p>
        </p:txBody>
      </p:sp>
      <p:cxnSp>
        <p:nvCxnSpPr>
          <p:cNvPr id="11" name="Conector recto 10"/>
          <p:cNvCxnSpPr>
            <a:stCxn id="7" idx="2"/>
            <a:endCxn id="9" idx="0"/>
          </p:cNvCxnSpPr>
          <p:nvPr/>
        </p:nvCxnSpPr>
        <p:spPr>
          <a:xfrm>
            <a:off x="8867890" y="1822297"/>
            <a:ext cx="0" cy="11650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p:cNvSpPr txBox="1">
            <a:spLocks/>
          </p:cNvSpPr>
          <p:nvPr/>
        </p:nvSpPr>
        <p:spPr>
          <a:xfrm>
            <a:off x="659027" y="3572548"/>
            <a:ext cx="4448432" cy="483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 Reconocimiento de viáticos</a:t>
            </a:r>
            <a:endParaRPr lang="es-CO" dirty="0">
              <a:solidFill>
                <a:schemeClr val="tx1"/>
              </a:solidFill>
            </a:endParaRPr>
          </a:p>
        </p:txBody>
      </p:sp>
      <p:sp>
        <p:nvSpPr>
          <p:cNvPr id="16" name="Rectángulo 15"/>
          <p:cNvSpPr/>
          <p:nvPr/>
        </p:nvSpPr>
        <p:spPr>
          <a:xfrm>
            <a:off x="716692" y="3203216"/>
            <a:ext cx="5777544" cy="369332"/>
          </a:xfrm>
          <a:prstGeom prst="rect">
            <a:avLst/>
          </a:prstGeom>
        </p:spPr>
        <p:txBody>
          <a:bodyPr wrap="none">
            <a:spAutoFit/>
          </a:bodyPr>
          <a:lstStyle/>
          <a:p>
            <a:r>
              <a:rPr lang="es-CO" b="1" dirty="0" smtClean="0">
                <a:solidFill>
                  <a:schemeClr val="accent1"/>
                </a:solidFill>
              </a:rPr>
              <a:t>En atención al articulo </a:t>
            </a:r>
            <a:r>
              <a:rPr lang="es-CO" b="1" dirty="0">
                <a:solidFill>
                  <a:schemeClr val="accent1"/>
                </a:solidFill>
              </a:rPr>
              <a:t>8</a:t>
            </a:r>
            <a:r>
              <a:rPr lang="es-CO" b="1" dirty="0" smtClean="0">
                <a:solidFill>
                  <a:schemeClr val="accent1"/>
                </a:solidFill>
              </a:rPr>
              <a:t> del decreto 199 del 2024: </a:t>
            </a:r>
            <a:endParaRPr lang="es-CO" b="1" dirty="0">
              <a:solidFill>
                <a:schemeClr val="accent1"/>
              </a:solidFill>
            </a:endParaRPr>
          </a:p>
        </p:txBody>
      </p:sp>
      <p:sp>
        <p:nvSpPr>
          <p:cNvPr id="17" name="Rectángulo 16"/>
          <p:cNvSpPr/>
          <p:nvPr/>
        </p:nvSpPr>
        <p:spPr>
          <a:xfrm>
            <a:off x="659027" y="4055959"/>
            <a:ext cx="7331677" cy="1477328"/>
          </a:xfrm>
          <a:prstGeom prst="rect">
            <a:avLst/>
          </a:prstGeom>
        </p:spPr>
        <p:txBody>
          <a:bodyPr wrap="square">
            <a:spAutoFit/>
          </a:bodyPr>
          <a:lstStyle/>
          <a:p>
            <a:pPr algn="just"/>
            <a:r>
              <a:rPr lang="es-CO" dirty="0" smtClean="0"/>
              <a:t>Los gastos en viáticos para esta vigencia se encuentran </a:t>
            </a:r>
            <a:r>
              <a:rPr lang="es-CO" dirty="0"/>
              <a:t>dentro de los parámetros </a:t>
            </a:r>
            <a:r>
              <a:rPr lang="es-CO" dirty="0" smtClean="0"/>
              <a:t>reglamentarios, justificado </a:t>
            </a:r>
            <a:r>
              <a:rPr lang="es-CO" dirty="0"/>
              <a:t>en </a:t>
            </a:r>
            <a:r>
              <a:rPr lang="es-CO" dirty="0" smtClean="0"/>
              <a:t>las necesidades </a:t>
            </a:r>
            <a:r>
              <a:rPr lang="es-CO" dirty="0"/>
              <a:t>operativas y los costos reales del </a:t>
            </a:r>
            <a:r>
              <a:rPr lang="es-CO" dirty="0" smtClean="0"/>
              <a:t>desplazamiento. </a:t>
            </a:r>
            <a:r>
              <a:rPr lang="es-CO" dirty="0"/>
              <a:t>Todo el proceso se ha llevado a cabo con un enfoque de austeridad, eficiencia y control, priorizando siempre el uso responsable de los recursos públicos.</a:t>
            </a:r>
          </a:p>
        </p:txBody>
      </p:sp>
      <p:pic>
        <p:nvPicPr>
          <p:cNvPr id="2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8154" y="7708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4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429" y="646218"/>
            <a:ext cx="5608138" cy="1686481"/>
          </a:xfrm>
        </p:spPr>
        <p:txBody>
          <a:bodyPr>
            <a:normAutofit/>
          </a:bodyPr>
          <a:lstStyle/>
          <a:p>
            <a:r>
              <a:rPr lang="es-CO" sz="1400" b="1" dirty="0">
                <a:solidFill>
                  <a:schemeClr val="tx1"/>
                </a:solidFill>
              </a:rPr>
              <a:t>Delegaciones </a:t>
            </a:r>
            <a:r>
              <a:rPr lang="es-CO" sz="1400" b="1" dirty="0" smtClean="0">
                <a:solidFill>
                  <a:schemeClr val="tx1"/>
                </a:solidFill>
              </a:rPr>
              <a:t>oficiales</a:t>
            </a:r>
          </a:p>
          <a:p>
            <a:r>
              <a:rPr lang="es-CO" sz="1400" b="1" dirty="0">
                <a:solidFill>
                  <a:schemeClr val="tx1"/>
                </a:solidFill>
              </a:rPr>
              <a:t>Autorización previa al trámite de comisiones al exterior</a:t>
            </a:r>
            <a:r>
              <a:rPr lang="es-CO" sz="1400" b="1" dirty="0" smtClean="0">
                <a:solidFill>
                  <a:schemeClr val="tx1"/>
                </a:solidFill>
              </a:rPr>
              <a:t>.</a:t>
            </a:r>
          </a:p>
          <a:p>
            <a:r>
              <a:rPr lang="es-CO" sz="1400" b="1" dirty="0">
                <a:solidFill>
                  <a:schemeClr val="tx1"/>
                </a:solidFill>
              </a:rPr>
              <a:t>Eventos</a:t>
            </a:r>
            <a:r>
              <a:rPr lang="es-CO" sz="1400" b="1" dirty="0" smtClean="0">
                <a:solidFill>
                  <a:schemeClr val="tx1"/>
                </a:solidFill>
              </a:rPr>
              <a:t>.</a:t>
            </a:r>
          </a:p>
          <a:p>
            <a:r>
              <a:rPr lang="es-CO" sz="1400" b="1" dirty="0">
                <a:solidFill>
                  <a:schemeClr val="tx1"/>
                </a:solidFill>
              </a:rPr>
              <a:t>Esquemas de seguridad</a:t>
            </a:r>
            <a:endParaRPr lang="es-CO" sz="1400" dirty="0">
              <a:solidFill>
                <a:schemeClr val="tx1"/>
              </a:solidFill>
            </a:endParaRPr>
          </a:p>
        </p:txBody>
      </p:sp>
      <p:sp>
        <p:nvSpPr>
          <p:cNvPr id="4" name="Título 3"/>
          <p:cNvSpPr>
            <a:spLocks noGrp="1"/>
          </p:cNvSpPr>
          <p:nvPr>
            <p:ph type="title"/>
          </p:nvPr>
        </p:nvSpPr>
        <p:spPr>
          <a:xfrm>
            <a:off x="553764" y="229400"/>
            <a:ext cx="7535791" cy="341632"/>
          </a:xfrm>
          <a:prstGeom prst="rect">
            <a:avLst/>
          </a:prstGeom>
        </p:spPr>
        <p:txBody>
          <a:bodyPr wrap="square">
            <a:spAutoFit/>
          </a:bodyPr>
          <a:lstStyle/>
          <a:p>
            <a:r>
              <a:rPr lang="es-CO" sz="1800" b="1" dirty="0" smtClean="0">
                <a:solidFill>
                  <a:schemeClr val="accent1"/>
                </a:solidFill>
              </a:rPr>
              <a:t>En atención a los artículos </a:t>
            </a:r>
            <a:r>
              <a:rPr lang="es-CO" sz="1800" b="1" dirty="0" smtClean="0">
                <a:solidFill>
                  <a:srgbClr val="0070C0"/>
                </a:solidFill>
              </a:rPr>
              <a:t>9, 10, 11 y 12 </a:t>
            </a:r>
            <a:r>
              <a:rPr lang="es-CO" sz="1800" b="1" dirty="0" smtClean="0">
                <a:solidFill>
                  <a:schemeClr val="accent1"/>
                </a:solidFill>
              </a:rPr>
              <a:t>del decreto 199 del 2024: </a:t>
            </a:r>
            <a:endParaRPr lang="es-CO" sz="1800" b="1" dirty="0">
              <a:solidFill>
                <a:schemeClr val="accent1"/>
              </a:solidFill>
            </a:endParaRPr>
          </a:p>
        </p:txBody>
      </p:sp>
      <p:sp>
        <p:nvSpPr>
          <p:cNvPr id="5" name="Flecha derecha 4"/>
          <p:cNvSpPr/>
          <p:nvPr/>
        </p:nvSpPr>
        <p:spPr>
          <a:xfrm>
            <a:off x="5708822" y="1169773"/>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p:cNvSpPr/>
          <p:nvPr/>
        </p:nvSpPr>
        <p:spPr>
          <a:xfrm>
            <a:off x="7249296" y="550564"/>
            <a:ext cx="2018271"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a:t>
            </a:r>
            <a:r>
              <a:rPr lang="es-CO" sz="1200" dirty="0"/>
              <a:t>primer semestre del 2025, </a:t>
            </a:r>
            <a:r>
              <a:rPr lang="es-CO" sz="1200" dirty="0" smtClean="0"/>
              <a:t>la Corporación no  ha incurrido en gastos por estos conceptos. </a:t>
            </a:r>
            <a:endParaRPr lang="es-CO" sz="1200" dirty="0"/>
          </a:p>
        </p:txBody>
      </p:sp>
      <p:sp>
        <p:nvSpPr>
          <p:cNvPr id="7" name="Título 3"/>
          <p:cNvSpPr txBox="1">
            <a:spLocks/>
          </p:cNvSpPr>
          <p:nvPr/>
        </p:nvSpPr>
        <p:spPr>
          <a:xfrm>
            <a:off x="611429" y="2515234"/>
            <a:ext cx="7535791" cy="369332"/>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1800" b="1" dirty="0" smtClean="0"/>
              <a:t>En atención a el artículo 13 del decreto 199 del 2024: </a:t>
            </a:r>
            <a:endParaRPr lang="es-CO" sz="1800" b="1" dirty="0"/>
          </a:p>
        </p:txBody>
      </p:sp>
      <p:sp>
        <p:nvSpPr>
          <p:cNvPr id="9" name="Rectángulo 8"/>
          <p:cNvSpPr/>
          <p:nvPr/>
        </p:nvSpPr>
        <p:spPr>
          <a:xfrm>
            <a:off x="540491" y="3917332"/>
            <a:ext cx="8727075" cy="584775"/>
          </a:xfrm>
          <a:prstGeom prst="rect">
            <a:avLst/>
          </a:prstGeom>
        </p:spPr>
        <p:txBody>
          <a:bodyPr wrap="square">
            <a:spAutoFit/>
          </a:bodyPr>
          <a:lstStyle/>
          <a:p>
            <a:r>
              <a:rPr lang="es-CO" sz="1600" dirty="0">
                <a:solidFill>
                  <a:schemeClr val="accent1"/>
                </a:solidFill>
              </a:rPr>
              <a:t>Los recursos humanos asignados al servicio están alineados con las necesidades de la entidad en cada una de </a:t>
            </a:r>
            <a:r>
              <a:rPr lang="es-CO" sz="1600" dirty="0" smtClean="0">
                <a:solidFill>
                  <a:schemeClr val="accent1"/>
                </a:solidFill>
              </a:rPr>
              <a:t>sus tres sedes.</a:t>
            </a:r>
            <a:endParaRPr lang="es-CO" sz="1600" dirty="0">
              <a:solidFill>
                <a:schemeClr val="accent1"/>
              </a:solidFill>
            </a:endParaRPr>
          </a:p>
        </p:txBody>
      </p:sp>
      <p:sp>
        <p:nvSpPr>
          <p:cNvPr id="10" name="Marcador de contenido 2"/>
          <p:cNvSpPr txBox="1">
            <a:spLocks/>
          </p:cNvSpPr>
          <p:nvPr/>
        </p:nvSpPr>
        <p:spPr>
          <a:xfrm>
            <a:off x="553764" y="2858380"/>
            <a:ext cx="2696978" cy="4880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Vigilancia</a:t>
            </a:r>
            <a:endParaRPr lang="es-CO" sz="1600" dirty="0">
              <a:solidFill>
                <a:schemeClr val="tx1"/>
              </a:solidFill>
            </a:endParaRPr>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2"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3"/>
          <p:cNvSpPr txBox="1">
            <a:spLocks/>
          </p:cNvSpPr>
          <p:nvPr/>
        </p:nvSpPr>
        <p:spPr>
          <a:xfrm>
            <a:off x="540491" y="4688323"/>
            <a:ext cx="738123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14 del decreto 199 del 2024: </a:t>
            </a:r>
            <a:endParaRPr lang="es-CO" sz="2000" b="1" dirty="0"/>
          </a:p>
        </p:txBody>
      </p:sp>
      <p:sp>
        <p:nvSpPr>
          <p:cNvPr id="14" name="Marcador de contenido 2"/>
          <p:cNvSpPr txBox="1">
            <a:spLocks/>
          </p:cNvSpPr>
          <p:nvPr/>
        </p:nvSpPr>
        <p:spPr>
          <a:xfrm>
            <a:off x="553764" y="5165596"/>
            <a:ext cx="3342731" cy="4681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Vehículos oficiales</a:t>
            </a:r>
            <a:endParaRPr lang="es-CO" sz="1600" dirty="0">
              <a:solidFill>
                <a:schemeClr val="tx1"/>
              </a:solidFill>
            </a:endParaRPr>
          </a:p>
        </p:txBody>
      </p:sp>
      <p:sp>
        <p:nvSpPr>
          <p:cNvPr id="15" name="Rectángulo 14"/>
          <p:cNvSpPr/>
          <p:nvPr/>
        </p:nvSpPr>
        <p:spPr>
          <a:xfrm>
            <a:off x="611428" y="5507588"/>
            <a:ext cx="9554063" cy="369332"/>
          </a:xfrm>
          <a:prstGeom prst="rect">
            <a:avLst/>
          </a:prstGeom>
        </p:spPr>
        <p:txBody>
          <a:bodyPr wrap="square">
            <a:spAutoFit/>
          </a:bodyPr>
          <a:lstStyle/>
          <a:p>
            <a:pPr algn="just"/>
            <a:r>
              <a:rPr lang="es-CO" dirty="0"/>
              <a:t>Para </a:t>
            </a:r>
            <a:r>
              <a:rPr lang="es-CO" dirty="0" smtClean="0"/>
              <a:t>el </a:t>
            </a:r>
            <a:r>
              <a:rPr lang="es-CO" dirty="0"/>
              <a:t>primer semestre del 2025</a:t>
            </a:r>
            <a:r>
              <a:rPr lang="es-CO" dirty="0" smtClean="0"/>
              <a:t>, </a:t>
            </a:r>
            <a:r>
              <a:rPr lang="es-CO" dirty="0"/>
              <a:t>la Corporación </a:t>
            </a:r>
            <a:r>
              <a:rPr lang="es-CO" dirty="0" smtClean="0"/>
              <a:t>no ha </a:t>
            </a:r>
            <a:r>
              <a:rPr lang="es-CO" dirty="0"/>
              <a:t>incurrido en gastos por este concepto. </a:t>
            </a:r>
          </a:p>
        </p:txBody>
      </p:sp>
      <p:sp>
        <p:nvSpPr>
          <p:cNvPr id="16" name="Rectángulo 15"/>
          <p:cNvSpPr/>
          <p:nvPr/>
        </p:nvSpPr>
        <p:spPr>
          <a:xfrm>
            <a:off x="540491" y="3194054"/>
            <a:ext cx="8727075" cy="338554"/>
          </a:xfrm>
          <a:prstGeom prst="rect">
            <a:avLst/>
          </a:prstGeom>
        </p:spPr>
        <p:txBody>
          <a:bodyPr wrap="square">
            <a:spAutoFit/>
          </a:bodyPr>
          <a:lstStyle/>
          <a:p>
            <a:pPr algn="just"/>
            <a:r>
              <a:rPr lang="es-ES" sz="1600" dirty="0" smtClean="0"/>
              <a:t>La corporación no cuenta con </a:t>
            </a:r>
            <a:r>
              <a:rPr lang="es-ES" sz="1600" dirty="0"/>
              <a:t>recursos suficientes para contratar una empresa de seguridad </a:t>
            </a:r>
            <a:r>
              <a:rPr lang="es-ES" sz="1600" dirty="0" smtClean="0"/>
              <a:t>privada.</a:t>
            </a:r>
            <a:endParaRPr lang="es-CO" sz="1600" dirty="0"/>
          </a:p>
        </p:txBody>
      </p:sp>
    </p:spTree>
    <p:extLst>
      <p:ext uri="{BB962C8B-B14F-4D97-AF65-F5344CB8AC3E}">
        <p14:creationId xmlns:p14="http://schemas.microsoft.com/office/powerpoint/2010/main" val="162411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671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3"/>
          <p:cNvSpPr txBox="1">
            <a:spLocks/>
          </p:cNvSpPr>
          <p:nvPr/>
        </p:nvSpPr>
        <p:spPr>
          <a:xfrm>
            <a:off x="776869" y="271100"/>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15 del decreto 199 del 2024: </a:t>
            </a:r>
            <a:endParaRPr lang="es-CO" sz="2000" b="1" dirty="0"/>
          </a:p>
        </p:txBody>
      </p:sp>
      <p:sp>
        <p:nvSpPr>
          <p:cNvPr id="12" name="Título 3"/>
          <p:cNvSpPr txBox="1">
            <a:spLocks/>
          </p:cNvSpPr>
          <p:nvPr/>
        </p:nvSpPr>
        <p:spPr>
          <a:xfrm>
            <a:off x="776869" y="2060368"/>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16 del decreto 199 del 2024: </a:t>
            </a:r>
            <a:endParaRPr lang="es-CO" sz="2000" b="1" dirty="0"/>
          </a:p>
        </p:txBody>
      </p:sp>
      <p:sp>
        <p:nvSpPr>
          <p:cNvPr id="13" name="Marcador de contenido 2"/>
          <p:cNvSpPr txBox="1">
            <a:spLocks/>
          </p:cNvSpPr>
          <p:nvPr/>
        </p:nvSpPr>
        <p:spPr>
          <a:xfrm>
            <a:off x="834534" y="2585304"/>
            <a:ext cx="3342731" cy="5661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Papelería </a:t>
            </a:r>
            <a:endParaRPr lang="es-CO" sz="1600" b="1" dirty="0">
              <a:solidFill>
                <a:schemeClr val="tx1"/>
              </a:solidFill>
            </a:endParaRPr>
          </a:p>
        </p:txBody>
      </p:sp>
      <p:sp>
        <p:nvSpPr>
          <p:cNvPr id="14" name="Rectángulo 13"/>
          <p:cNvSpPr/>
          <p:nvPr/>
        </p:nvSpPr>
        <p:spPr>
          <a:xfrm>
            <a:off x="834534" y="3021278"/>
            <a:ext cx="9118837" cy="338554"/>
          </a:xfrm>
          <a:prstGeom prst="rect">
            <a:avLst/>
          </a:prstGeom>
        </p:spPr>
        <p:txBody>
          <a:bodyPr wrap="square">
            <a:spAutoFit/>
          </a:bodyPr>
          <a:lstStyle/>
          <a:p>
            <a:r>
              <a:rPr lang="es-CO" sz="1600" dirty="0"/>
              <a:t>Para </a:t>
            </a:r>
            <a:r>
              <a:rPr lang="es-CO" sz="1600" dirty="0" smtClean="0"/>
              <a:t>el </a:t>
            </a:r>
            <a:r>
              <a:rPr lang="es-CO" sz="1600" dirty="0"/>
              <a:t>primer semestre del </a:t>
            </a:r>
            <a:r>
              <a:rPr lang="es-CO" sz="1600" dirty="0" smtClean="0"/>
              <a:t>2025, </a:t>
            </a:r>
            <a:r>
              <a:rPr lang="es-CO" sz="1600" dirty="0"/>
              <a:t>la Corporación no  ha incurrido en gastos por este concepto. </a:t>
            </a:r>
          </a:p>
        </p:txBody>
      </p:sp>
      <p:sp>
        <p:nvSpPr>
          <p:cNvPr id="16" name="Marcador de contenido 2"/>
          <p:cNvSpPr>
            <a:spLocks noGrp="1"/>
          </p:cNvSpPr>
          <p:nvPr>
            <p:ph idx="1"/>
          </p:nvPr>
        </p:nvSpPr>
        <p:spPr>
          <a:xfrm>
            <a:off x="776869" y="759636"/>
            <a:ext cx="4339510" cy="401378"/>
          </a:xfrm>
        </p:spPr>
        <p:txBody>
          <a:bodyPr>
            <a:normAutofit/>
          </a:bodyPr>
          <a:lstStyle/>
          <a:p>
            <a:r>
              <a:rPr lang="es-CO" sz="1600" b="1" dirty="0">
                <a:solidFill>
                  <a:schemeClr val="tx1"/>
                </a:solidFill>
              </a:rPr>
              <a:t>Ahorro en publicidad estatal.</a:t>
            </a:r>
            <a:endParaRPr lang="es-CO" sz="1600" dirty="0">
              <a:solidFill>
                <a:schemeClr val="tx1"/>
              </a:solidFill>
            </a:endParaRPr>
          </a:p>
        </p:txBody>
      </p:sp>
      <p:sp>
        <p:nvSpPr>
          <p:cNvPr id="17" name="Marcador de contenido 2"/>
          <p:cNvSpPr txBox="1">
            <a:spLocks/>
          </p:cNvSpPr>
          <p:nvPr/>
        </p:nvSpPr>
        <p:spPr>
          <a:xfrm>
            <a:off x="834533" y="3559989"/>
            <a:ext cx="3342731" cy="4106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Telefonía  </a:t>
            </a:r>
            <a:endParaRPr lang="es-CO" sz="1600" dirty="0">
              <a:solidFill>
                <a:schemeClr val="tx1"/>
              </a:solidFill>
            </a:endParaRPr>
          </a:p>
        </p:txBody>
      </p:sp>
      <p:sp>
        <p:nvSpPr>
          <p:cNvPr id="20" name="Rectángulo 19"/>
          <p:cNvSpPr/>
          <p:nvPr/>
        </p:nvSpPr>
        <p:spPr>
          <a:xfrm>
            <a:off x="834534" y="1090770"/>
            <a:ext cx="8811974" cy="830997"/>
          </a:xfrm>
          <a:prstGeom prst="rect">
            <a:avLst/>
          </a:prstGeom>
        </p:spPr>
        <p:txBody>
          <a:bodyPr wrap="square">
            <a:spAutoFit/>
          </a:bodyPr>
          <a:lstStyle/>
          <a:p>
            <a:pPr algn="just"/>
            <a:r>
              <a:rPr lang="es-CO" sz="1600" dirty="0"/>
              <a:t>La Corporación CDA, no ha celebrado contratos de publicidad </a:t>
            </a:r>
            <a:r>
              <a:rPr lang="es-CO" sz="1600" dirty="0" smtClean="0"/>
              <a:t>y/o propaganda </a:t>
            </a:r>
            <a:r>
              <a:rPr lang="es-CO" sz="1600" dirty="0"/>
              <a:t>personalizada que promocione la gestión de la entidad</a:t>
            </a:r>
            <a:r>
              <a:rPr lang="es-CO" sz="1600" dirty="0" smtClean="0"/>
              <a:t>. Pero, se efectuaron dos </a:t>
            </a:r>
            <a:r>
              <a:rPr lang="es-CO" sz="1600" dirty="0"/>
              <a:t>pagos correspondientes a la convocatoria para </a:t>
            </a:r>
            <a:r>
              <a:rPr lang="es-CO" sz="1600" dirty="0" smtClean="0"/>
              <a:t>el Revisor Fiscal </a:t>
            </a:r>
            <a:r>
              <a:rPr lang="es-CO" sz="1600" dirty="0"/>
              <a:t>y </a:t>
            </a:r>
            <a:r>
              <a:rPr lang="es-CO" sz="1600" dirty="0" smtClean="0"/>
              <a:t>para </a:t>
            </a:r>
            <a:r>
              <a:rPr lang="es-CO" sz="1600" dirty="0"/>
              <a:t>la </a:t>
            </a:r>
            <a:r>
              <a:rPr lang="es-CO" sz="1600" dirty="0" smtClean="0"/>
              <a:t>Audiencia </a:t>
            </a:r>
            <a:r>
              <a:rPr lang="es-CO" sz="1600" dirty="0"/>
              <a:t>P</a:t>
            </a:r>
            <a:r>
              <a:rPr lang="es-CO" sz="1600" dirty="0" smtClean="0"/>
              <a:t>ública.</a:t>
            </a:r>
            <a:endParaRPr lang="es-CO" sz="1600" dirty="0"/>
          </a:p>
        </p:txBody>
      </p:sp>
      <p:sp>
        <p:nvSpPr>
          <p:cNvPr id="2" name="Rectángulo 1"/>
          <p:cNvSpPr/>
          <p:nvPr/>
        </p:nvSpPr>
        <p:spPr>
          <a:xfrm>
            <a:off x="776868" y="4009934"/>
            <a:ext cx="8993207" cy="338554"/>
          </a:xfrm>
          <a:prstGeom prst="rect">
            <a:avLst/>
          </a:prstGeom>
        </p:spPr>
        <p:txBody>
          <a:bodyPr wrap="square">
            <a:spAutoFit/>
          </a:bodyPr>
          <a:lstStyle/>
          <a:p>
            <a:r>
              <a:rPr lang="es-CO" sz="1600" dirty="0"/>
              <a:t>Para el primer semestre del 2025, la Corporación no  ha incurrido en gastos por este concepto. </a:t>
            </a:r>
            <a:endParaRPr lang="es-CO" sz="1600" dirty="0"/>
          </a:p>
        </p:txBody>
      </p:sp>
    </p:spTree>
    <p:extLst>
      <p:ext uri="{BB962C8B-B14F-4D97-AF65-F5344CB8AC3E}">
        <p14:creationId xmlns:p14="http://schemas.microsoft.com/office/powerpoint/2010/main" val="275985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026" y="1583990"/>
            <a:ext cx="7906493" cy="1752384"/>
          </a:xfrm>
        </p:spPr>
        <p:txBody>
          <a:bodyPr>
            <a:normAutofit/>
          </a:bodyPr>
          <a:lstStyle/>
          <a:p>
            <a:r>
              <a:rPr lang="es-CO" sz="1400" b="1" dirty="0">
                <a:solidFill>
                  <a:schemeClr val="tx1"/>
                </a:solidFill>
              </a:rPr>
              <a:t>Suscripción a periódicos y revistas, publicaciones y bases de </a:t>
            </a:r>
            <a:r>
              <a:rPr lang="es-CO" sz="1400" b="1" dirty="0" smtClean="0">
                <a:solidFill>
                  <a:schemeClr val="tx1"/>
                </a:solidFill>
              </a:rPr>
              <a:t>datos</a:t>
            </a:r>
          </a:p>
          <a:p>
            <a:r>
              <a:rPr lang="es-CO" sz="1400" b="1" dirty="0">
                <a:solidFill>
                  <a:schemeClr val="tx1"/>
                </a:solidFill>
              </a:rPr>
              <a:t>Austeridad en eventos y regalos corporativos, </a:t>
            </a:r>
            <a:r>
              <a:rPr lang="es-CO" sz="1400" b="1" i="1" dirty="0">
                <a:solidFill>
                  <a:schemeClr val="tx1"/>
                </a:solidFill>
              </a:rPr>
              <a:t>"</a:t>
            </a:r>
            <a:r>
              <a:rPr lang="es-CO" sz="1400" b="1" i="1" dirty="0" err="1">
                <a:solidFill>
                  <a:schemeClr val="tx1"/>
                </a:solidFill>
              </a:rPr>
              <a:t>souvenirs</a:t>
            </a:r>
            <a:r>
              <a:rPr lang="es-CO" sz="1400" b="1" i="1" dirty="0">
                <a:solidFill>
                  <a:schemeClr val="tx1"/>
                </a:solidFill>
              </a:rPr>
              <a:t>"</a:t>
            </a:r>
            <a:r>
              <a:rPr lang="es-CO" sz="1400" b="1" dirty="0">
                <a:solidFill>
                  <a:schemeClr val="tx1"/>
                </a:solidFill>
              </a:rPr>
              <a:t> o recuerdos</a:t>
            </a:r>
            <a:r>
              <a:rPr lang="es-CO" sz="1400" b="1" dirty="0" smtClean="0">
                <a:solidFill>
                  <a:schemeClr val="tx1"/>
                </a:solidFill>
              </a:rPr>
              <a:t>.</a:t>
            </a:r>
          </a:p>
          <a:p>
            <a:r>
              <a:rPr lang="es-CO" sz="1400" b="1" dirty="0">
                <a:solidFill>
                  <a:schemeClr val="tx1"/>
                </a:solidFill>
              </a:rPr>
              <a:t>Condecoraciones</a:t>
            </a:r>
            <a:endParaRPr lang="es-CO" sz="1400" dirty="0">
              <a:solidFill>
                <a:schemeClr val="tx1"/>
              </a:solidFill>
            </a:endParaRPr>
          </a:p>
        </p:txBody>
      </p:sp>
      <p:sp>
        <p:nvSpPr>
          <p:cNvPr id="4" name="Título 3"/>
          <p:cNvSpPr>
            <a:spLocks noGrp="1"/>
          </p:cNvSpPr>
          <p:nvPr>
            <p:ph type="title"/>
          </p:nvPr>
        </p:nvSpPr>
        <p:spPr>
          <a:xfrm>
            <a:off x="434115" y="986021"/>
            <a:ext cx="7535791" cy="341632"/>
          </a:xfrm>
          <a:prstGeom prst="rect">
            <a:avLst/>
          </a:prstGeom>
        </p:spPr>
        <p:txBody>
          <a:bodyPr wrap="square">
            <a:spAutoFit/>
          </a:bodyPr>
          <a:lstStyle/>
          <a:p>
            <a:r>
              <a:rPr lang="es-CO" sz="1800" b="1" dirty="0" smtClean="0">
                <a:solidFill>
                  <a:schemeClr val="accent1"/>
                </a:solidFill>
              </a:rPr>
              <a:t>En atención a los artículos 17</a:t>
            </a:r>
            <a:r>
              <a:rPr lang="es-CO" sz="1800" b="1" dirty="0" smtClean="0">
                <a:solidFill>
                  <a:srgbClr val="0070C0"/>
                </a:solidFill>
              </a:rPr>
              <a:t>, 18, y 19 </a:t>
            </a:r>
            <a:r>
              <a:rPr lang="es-CO" sz="1800" b="1" dirty="0" smtClean="0">
                <a:solidFill>
                  <a:schemeClr val="accent1"/>
                </a:solidFill>
              </a:rPr>
              <a:t>del decreto 199 del 2024: </a:t>
            </a:r>
            <a:endParaRPr lang="es-CO" sz="1800" b="1" dirty="0">
              <a:solidFill>
                <a:schemeClr val="accent1"/>
              </a:solidFill>
            </a:endParaRPr>
          </a:p>
        </p:txBody>
      </p:sp>
      <p:sp>
        <p:nvSpPr>
          <p:cNvPr id="6" name="Flecha derecha 5"/>
          <p:cNvSpPr/>
          <p:nvPr/>
        </p:nvSpPr>
        <p:spPr>
          <a:xfrm>
            <a:off x="7084339" y="1798151"/>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ítulo 3"/>
          <p:cNvSpPr txBox="1">
            <a:spLocks/>
          </p:cNvSpPr>
          <p:nvPr/>
        </p:nvSpPr>
        <p:spPr>
          <a:xfrm>
            <a:off x="434115" y="3337642"/>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20 del decreto 199 del 2024: </a:t>
            </a:r>
            <a:endParaRPr lang="es-CO" sz="2000" b="1" dirty="0"/>
          </a:p>
        </p:txBody>
      </p:sp>
      <p:sp>
        <p:nvSpPr>
          <p:cNvPr id="8" name="Rectángulo 7"/>
          <p:cNvSpPr/>
          <p:nvPr/>
        </p:nvSpPr>
        <p:spPr>
          <a:xfrm>
            <a:off x="529052" y="4467892"/>
            <a:ext cx="7988467" cy="646331"/>
          </a:xfrm>
          <a:prstGeom prst="rect">
            <a:avLst/>
          </a:prstGeom>
        </p:spPr>
        <p:txBody>
          <a:bodyPr wrap="square">
            <a:spAutoFit/>
          </a:bodyPr>
          <a:lstStyle/>
          <a:p>
            <a:r>
              <a:rPr lang="es-CO" dirty="0" smtClean="0"/>
              <a:t>La corporación CDA, no </a:t>
            </a:r>
            <a:r>
              <a:rPr lang="es-CO" dirty="0"/>
              <a:t>suscribió contratos </a:t>
            </a:r>
            <a:r>
              <a:rPr lang="es-CO" dirty="0" smtClean="0"/>
              <a:t>que </a:t>
            </a:r>
            <a:r>
              <a:rPr lang="es-CO" dirty="0"/>
              <a:t>tuviesen como objeto la elaboración de estudios y/o diseños de obra ni de otra </a:t>
            </a:r>
            <a:r>
              <a:rPr lang="es-CO" dirty="0" smtClean="0"/>
              <a:t>categoría.</a:t>
            </a:r>
            <a:endParaRPr lang="es-CO" dirty="0"/>
          </a:p>
        </p:txBody>
      </p:sp>
      <p:sp>
        <p:nvSpPr>
          <p:cNvPr id="9" name="Marcador de contenido 2"/>
          <p:cNvSpPr txBox="1">
            <a:spLocks/>
          </p:cNvSpPr>
          <p:nvPr/>
        </p:nvSpPr>
        <p:spPr>
          <a:xfrm>
            <a:off x="529052" y="4066514"/>
            <a:ext cx="5223151" cy="4013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a:solidFill>
                  <a:schemeClr val="tx1"/>
                </a:solidFill>
              </a:rPr>
              <a:t>Racionalización en la Contratación de Estudios. </a:t>
            </a:r>
            <a:endParaRPr lang="es-CO" sz="1600" dirty="0">
              <a:solidFill>
                <a:schemeClr val="tx1"/>
              </a:solidFill>
            </a:endParaRPr>
          </a:p>
        </p:txBody>
      </p:sp>
      <p:pic>
        <p:nvPicPr>
          <p:cNvPr id="1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177984"/>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ipse 10"/>
          <p:cNvSpPr/>
          <p:nvPr/>
        </p:nvSpPr>
        <p:spPr>
          <a:xfrm>
            <a:off x="8171934" y="963385"/>
            <a:ext cx="2010033"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a:t>
            </a:r>
            <a:r>
              <a:rPr lang="es-CO" sz="1200" dirty="0"/>
              <a:t>primer semestre del 2025, </a:t>
            </a:r>
            <a:r>
              <a:rPr lang="es-CO" sz="1200" dirty="0" smtClean="0"/>
              <a:t>la Corporación no  ha incurrido en gastos por estos conceptos. </a:t>
            </a:r>
            <a:endParaRPr lang="es-CO" sz="1200" dirty="0"/>
          </a:p>
        </p:txBody>
      </p:sp>
    </p:spTree>
    <p:extLst>
      <p:ext uri="{BB962C8B-B14F-4D97-AF65-F5344CB8AC3E}">
        <p14:creationId xmlns:p14="http://schemas.microsoft.com/office/powerpoint/2010/main" val="37745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948" y="1828920"/>
            <a:ext cx="8596668" cy="823784"/>
          </a:xfrm>
        </p:spPr>
        <p:txBody>
          <a:bodyPr>
            <a:noAutofit/>
          </a:bodyPr>
          <a:lstStyle/>
          <a:p>
            <a:pPr algn="ctr"/>
            <a:r>
              <a:rPr lang="es-CO" sz="5400" b="1" dirty="0" smtClean="0">
                <a:solidFill>
                  <a:srgbClr val="0070C0"/>
                </a:solidFill>
                <a:latin typeface="+mn-lt"/>
              </a:rPr>
              <a:t>CONCLUSIONES </a:t>
            </a:r>
            <a:endParaRPr lang="es-CO" sz="5400" b="1" dirty="0">
              <a:solidFill>
                <a:srgbClr val="0070C0"/>
              </a:solidFill>
              <a:latin typeface="+mn-lt"/>
            </a:endParaRP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141" y="131676"/>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059472" y="2389094"/>
            <a:ext cx="8476722" cy="1477328"/>
          </a:xfrm>
          <a:prstGeom prst="rect">
            <a:avLst/>
          </a:prstGeom>
        </p:spPr>
        <p:txBody>
          <a:bodyPr wrap="square">
            <a:spAutoFit/>
          </a:bodyPr>
          <a:lstStyle/>
          <a:p>
            <a:pPr algn="ctr"/>
            <a:endParaRPr lang="es-CO" dirty="0"/>
          </a:p>
          <a:p>
            <a:pPr algn="ctr"/>
            <a:r>
              <a:rPr lang="es-CO" dirty="0" smtClean="0"/>
              <a:t>Según los resultados, </a:t>
            </a:r>
            <a:r>
              <a:rPr lang="es-CO" dirty="0"/>
              <a:t>se puede concluir que los gastos de funcionamiento están destinados a satisfacer las necesidades de la entidad</a:t>
            </a:r>
            <a:r>
              <a:rPr lang="es-CO" dirty="0" smtClean="0"/>
              <a:t>, enmarcados dentro de la normativa vigente y </a:t>
            </a:r>
            <a:r>
              <a:rPr lang="es-CO" dirty="0"/>
              <a:t>permitiéndole cumplir con sus funciones administrativas y operativas</a:t>
            </a:r>
            <a:r>
              <a:rPr lang="es-CO" dirty="0" smtClean="0"/>
              <a:t>, </a:t>
            </a:r>
            <a:r>
              <a:rPr lang="es-CO" dirty="0"/>
              <a:t>asegurando la prestación del servicio público.</a:t>
            </a:r>
          </a:p>
        </p:txBody>
      </p:sp>
    </p:spTree>
    <p:extLst>
      <p:ext uri="{BB962C8B-B14F-4D97-AF65-F5344CB8AC3E}">
        <p14:creationId xmlns:p14="http://schemas.microsoft.com/office/powerpoint/2010/main" val="74248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4069" y="700216"/>
            <a:ext cx="8596668" cy="609600"/>
          </a:xfrm>
        </p:spPr>
        <p:txBody>
          <a:bodyPr>
            <a:noAutofit/>
          </a:bodyPr>
          <a:lstStyle/>
          <a:p>
            <a:pPr algn="ctr"/>
            <a:r>
              <a:rPr lang="es-CO" sz="4400" b="1" dirty="0" smtClean="0">
                <a:solidFill>
                  <a:srgbClr val="0070C0"/>
                </a:solidFill>
                <a:latin typeface="+mn-lt"/>
              </a:rPr>
              <a:t>RECOMENDACIONES </a:t>
            </a:r>
            <a:endParaRPr lang="es-CO" sz="4400" b="1" dirty="0">
              <a:solidFill>
                <a:srgbClr val="0070C0"/>
              </a:solidFill>
              <a:latin typeface="+mn-lt"/>
            </a:endParaRPr>
          </a:p>
        </p:txBody>
      </p:sp>
      <p:sp>
        <p:nvSpPr>
          <p:cNvPr id="3" name="Marcador de contenido 2"/>
          <p:cNvSpPr>
            <a:spLocks noGrp="1"/>
          </p:cNvSpPr>
          <p:nvPr>
            <p:ph idx="1"/>
          </p:nvPr>
        </p:nvSpPr>
        <p:spPr>
          <a:xfrm>
            <a:off x="1004116" y="1500014"/>
            <a:ext cx="9874593" cy="3880773"/>
          </a:xfrm>
        </p:spPr>
        <p:txBody>
          <a:bodyPr>
            <a:noAutofit/>
          </a:bodyPr>
          <a:lstStyle/>
          <a:p>
            <a:r>
              <a:rPr lang="es-CO" sz="1600" dirty="0">
                <a:solidFill>
                  <a:schemeClr val="tx1"/>
                </a:solidFill>
              </a:rPr>
              <a:t>Establecer un sistema de control presupuestal detallado y preciso para garantizar que los recursos sean asignados de manera eficiente y que no se presenten sobregiros o gastos innecesarios</a:t>
            </a:r>
            <a:r>
              <a:rPr lang="es-CO" sz="1600" dirty="0" smtClean="0">
                <a:solidFill>
                  <a:schemeClr val="tx1"/>
                </a:solidFill>
              </a:rPr>
              <a:t>.</a:t>
            </a:r>
          </a:p>
          <a:p>
            <a:r>
              <a:rPr lang="es-CO" sz="1600" dirty="0">
                <a:solidFill>
                  <a:schemeClr val="tx1"/>
                </a:solidFill>
              </a:rPr>
              <a:t>Priorizar la contratación de personal a través de procesos justificados y con bases claras, asegurando que los costos laborales no se incrementen innecesariamente</a:t>
            </a:r>
            <a:r>
              <a:rPr lang="es-CO" sz="1600" dirty="0" smtClean="0">
                <a:solidFill>
                  <a:schemeClr val="tx1"/>
                </a:solidFill>
              </a:rPr>
              <a:t>.</a:t>
            </a:r>
          </a:p>
          <a:p>
            <a:r>
              <a:rPr lang="es-CO" sz="1600" dirty="0">
                <a:solidFill>
                  <a:schemeClr val="tx1"/>
                </a:solidFill>
              </a:rPr>
              <a:t>Implementar protocolos de compras eficientes, y limitar la adquisición de materiales solo a lo estrictamente necesario</a:t>
            </a:r>
            <a:r>
              <a:rPr lang="es-CO" sz="1600" dirty="0" smtClean="0">
                <a:solidFill>
                  <a:schemeClr val="tx1"/>
                </a:solidFill>
              </a:rPr>
              <a:t>.</a:t>
            </a:r>
          </a:p>
          <a:p>
            <a:r>
              <a:rPr lang="es-CO" sz="1600" dirty="0">
                <a:solidFill>
                  <a:schemeClr val="tx1"/>
                </a:solidFill>
              </a:rPr>
              <a:t>Limitar los viajes a lo estrictamente necesario, priorizando reuniones virtuales y aplicando una política de viáticos que esté alineada con la austeridad</a:t>
            </a:r>
            <a:r>
              <a:rPr lang="es-CO" sz="1600" dirty="0" smtClean="0">
                <a:solidFill>
                  <a:schemeClr val="tx1"/>
                </a:solidFill>
              </a:rPr>
              <a:t>.</a:t>
            </a:r>
          </a:p>
          <a:p>
            <a:r>
              <a:rPr lang="es-CO" sz="1600" dirty="0">
                <a:solidFill>
                  <a:schemeClr val="tx1"/>
                </a:solidFill>
              </a:rPr>
              <a:t>Implementar procesos de evaluación previa que incluyan la justificación de costos y la evaluación de riesgos financieros para evitar proyectos que no contribuyan significativamente a la misión de la entidad</a:t>
            </a:r>
            <a:r>
              <a:rPr lang="es-CO" sz="1600" dirty="0" smtClean="0">
                <a:solidFill>
                  <a:schemeClr val="tx1"/>
                </a:solidFill>
              </a:rPr>
              <a:t>.</a:t>
            </a:r>
          </a:p>
          <a:p>
            <a:r>
              <a:rPr lang="es-CO" sz="1600" dirty="0" smtClean="0">
                <a:solidFill>
                  <a:schemeClr val="tx1"/>
                </a:solidFill>
              </a:rPr>
              <a:t>Promover </a:t>
            </a:r>
            <a:r>
              <a:rPr lang="es-CO" sz="1600" dirty="0">
                <a:solidFill>
                  <a:schemeClr val="tx1"/>
                </a:solidFill>
              </a:rPr>
              <a:t>la reutilización de agua y </a:t>
            </a:r>
            <a:r>
              <a:rPr lang="es-CO" sz="1600" dirty="0" smtClean="0">
                <a:solidFill>
                  <a:schemeClr val="tx1"/>
                </a:solidFill>
              </a:rPr>
              <a:t>ahorro de energía, así mismo establecer </a:t>
            </a:r>
            <a:r>
              <a:rPr lang="es-CO" sz="1600" dirty="0">
                <a:solidFill>
                  <a:schemeClr val="tx1"/>
                </a:solidFill>
              </a:rPr>
              <a:t>políticas para el ahorro de </a:t>
            </a:r>
            <a:r>
              <a:rPr lang="es-CO" sz="1600" dirty="0" smtClean="0">
                <a:solidFill>
                  <a:schemeClr val="tx1"/>
                </a:solidFill>
              </a:rPr>
              <a:t>todos los recursos.</a:t>
            </a:r>
          </a:p>
          <a:p>
            <a:r>
              <a:rPr lang="es-CO" sz="1600" dirty="0" smtClean="0">
                <a:solidFill>
                  <a:schemeClr val="tx1"/>
                </a:solidFill>
              </a:rPr>
              <a:t>Reemplazar </a:t>
            </a:r>
            <a:r>
              <a:rPr lang="es-CO" sz="1600" dirty="0">
                <a:solidFill>
                  <a:schemeClr val="tx1"/>
                </a:solidFill>
              </a:rPr>
              <a:t>de manera gradual la utilización del </a:t>
            </a:r>
            <a:r>
              <a:rPr lang="es-CO" sz="1600" dirty="0" smtClean="0">
                <a:solidFill>
                  <a:schemeClr val="tx1"/>
                </a:solidFill>
              </a:rPr>
              <a:t>papel e implementar el uso de la tecnología.</a:t>
            </a:r>
          </a:p>
          <a:p>
            <a:r>
              <a:rPr lang="es-CO" sz="1600" dirty="0">
                <a:solidFill>
                  <a:schemeClr val="tx1"/>
                </a:solidFill>
              </a:rPr>
              <a:t>Implementar las pautas y normas del Decreto 0199 del 20 de febrero de 2024, "Por el cual se establece el Plan de Austeridad del Gasto 2024 para los entes que conforman el Presupuesto General de la Nación"</a:t>
            </a: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8709" y="13954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3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cxnSp>
        <p:nvCxnSpPr>
          <p:cNvPr id="611" name="Google Shape;611;p45"/>
          <p:cNvCxnSpPr/>
          <p:nvPr/>
        </p:nvCxnSpPr>
        <p:spPr>
          <a:xfrm>
            <a:off x="4271872" y="1641850"/>
            <a:ext cx="3307882" cy="0"/>
          </a:xfrm>
          <a:prstGeom prst="straightConnector1">
            <a:avLst/>
          </a:prstGeom>
          <a:noFill/>
          <a:ln w="38100" cap="flat" cmpd="sng">
            <a:solidFill>
              <a:srgbClr val="99CC00"/>
            </a:solidFill>
            <a:prstDash val="solid"/>
            <a:miter lim="800000"/>
            <a:headEnd type="none" w="sm" len="sm"/>
            <a:tailEnd type="none" w="sm" len="sm"/>
          </a:ln>
        </p:spPr>
      </p:cxnSp>
      <p:sp>
        <p:nvSpPr>
          <p:cNvPr id="612" name="Google Shape;612;p45"/>
          <p:cNvSpPr txBox="1"/>
          <p:nvPr/>
        </p:nvSpPr>
        <p:spPr>
          <a:xfrm>
            <a:off x="4335151" y="651075"/>
            <a:ext cx="3246000" cy="1262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99CC00"/>
              </a:buClr>
              <a:buSzPts val="6000"/>
              <a:buFont typeface="Arial"/>
              <a:buNone/>
            </a:pPr>
            <a:r>
              <a:rPr lang="es-CO" sz="6000" b="1" i="0" u="none" strike="noStrike" cap="none">
                <a:solidFill>
                  <a:srgbClr val="99CC00"/>
                </a:solidFill>
                <a:latin typeface="Montserrat"/>
                <a:ea typeface="Montserrat"/>
                <a:cs typeface="Montserrat"/>
                <a:sym typeface="Montserrat"/>
              </a:rPr>
              <a:t>Gracias</a:t>
            </a:r>
            <a:endParaRPr sz="6000" b="1" i="1" u="none" strike="noStrike" cap="none">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pic>
        <p:nvPicPr>
          <p:cNvPr id="613" name="Google Shape;613;p45"/>
          <p:cNvPicPr preferRelativeResize="0"/>
          <p:nvPr/>
        </p:nvPicPr>
        <p:blipFill rotWithShape="1">
          <a:blip r:embed="rId4">
            <a:alphaModFix/>
          </a:blip>
          <a:srcRect/>
          <a:stretch/>
        </p:blipFill>
        <p:spPr>
          <a:xfrm>
            <a:off x="4857322" y="2074182"/>
            <a:ext cx="2132138" cy="1422071"/>
          </a:xfrm>
          <a:prstGeom prst="rect">
            <a:avLst/>
          </a:prstGeom>
          <a:noFill/>
          <a:ln>
            <a:noFill/>
          </a:ln>
        </p:spPr>
      </p:pic>
      <p:sp>
        <p:nvSpPr>
          <p:cNvPr id="614" name="Google Shape;614;p45"/>
          <p:cNvSpPr txBox="1"/>
          <p:nvPr/>
        </p:nvSpPr>
        <p:spPr>
          <a:xfrm>
            <a:off x="6703199" y="4530103"/>
            <a:ext cx="1342082"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a:solidFill>
                  <a:srgbClr val="336600"/>
                </a:solidFill>
                <a:latin typeface="Montserrat"/>
                <a:ea typeface="Montserrat"/>
                <a:cs typeface="Montserrat"/>
                <a:sym typeface="Montserrat"/>
              </a:rPr>
              <a:t>cda.gov.co</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15" name="Google Shape;615;p45"/>
          <p:cNvGraphicFramePr/>
          <p:nvPr/>
        </p:nvGraphicFramePr>
        <p:xfrm>
          <a:off x="3436784" y="4975820"/>
          <a:ext cx="355795" cy="354896"/>
        </p:xfrm>
        <a:graphic>
          <a:graphicData uri="http://schemas.openxmlformats.org/presentationml/2006/ole">
            <mc:AlternateContent xmlns:mc="http://schemas.openxmlformats.org/markup-compatibility/2006">
              <mc:Choice xmlns:v="urn:schemas-microsoft-com:vml" Requires="v">
                <p:oleObj spid="_x0000_s1071" r:id="rId5" imgW="355795" imgH="354896" progId="CorelDraw.Graphic.22">
                  <p:embed/>
                </p:oleObj>
              </mc:Choice>
              <mc:Fallback>
                <p:oleObj r:id="rId5" imgW="355795" imgH="354896" progId="CorelDraw.Graphic.22">
                  <p:embed/>
                  <p:pic>
                    <p:nvPicPr>
                      <p:cNvPr id="615" name="Google Shape;615;p45"/>
                      <p:cNvPicPr preferRelativeResize="0"/>
                      <p:nvPr/>
                    </p:nvPicPr>
                    <p:blipFill rotWithShape="1">
                      <a:blip r:embed="rId6">
                        <a:alphaModFix/>
                      </a:blip>
                      <a:srcRect/>
                      <a:stretch/>
                    </p:blipFill>
                    <p:spPr>
                      <a:xfrm>
                        <a:off x="3436784" y="4975820"/>
                        <a:ext cx="355795" cy="354896"/>
                      </a:xfrm>
                      <a:prstGeom prst="rect">
                        <a:avLst/>
                      </a:prstGeom>
                      <a:noFill/>
                      <a:ln>
                        <a:noFill/>
                      </a:ln>
                    </p:spPr>
                  </p:pic>
                </p:oleObj>
              </mc:Fallback>
            </mc:AlternateContent>
          </a:graphicData>
        </a:graphic>
      </p:graphicFrame>
      <p:sp>
        <p:nvSpPr>
          <p:cNvPr id="617" name="Google Shape;617;p45"/>
          <p:cNvSpPr txBox="1"/>
          <p:nvPr/>
        </p:nvSpPr>
        <p:spPr>
          <a:xfrm>
            <a:off x="5356116" y="5349037"/>
            <a:ext cx="3190396"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dirty="0" err="1">
                <a:solidFill>
                  <a:srgbClr val="336600"/>
                </a:solidFill>
                <a:latin typeface="Montserrat"/>
                <a:ea typeface="Montserrat"/>
                <a:cs typeface="Montserrat"/>
                <a:sym typeface="Montserrat"/>
              </a:rPr>
              <a:t>cdacorporacion</a:t>
            </a:r>
            <a:endParaRPr sz="1600" b="1" i="1" u="none" strike="noStrike" cap="none" dirty="0">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0" name="Google Shape;620;p45"/>
          <p:cNvSpPr txBox="1"/>
          <p:nvPr/>
        </p:nvSpPr>
        <p:spPr>
          <a:xfrm>
            <a:off x="3792579" y="4981285"/>
            <a:ext cx="5669261"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dirty="0">
                <a:solidFill>
                  <a:srgbClr val="336600"/>
                </a:solidFill>
                <a:latin typeface="Montserrat"/>
                <a:ea typeface="Montserrat"/>
                <a:cs typeface="Montserrat"/>
                <a:sym typeface="Montserrat"/>
              </a:rPr>
              <a:t>Corporación CDA  Guainía – Guaviare - Vaupés</a:t>
            </a:r>
            <a:endParaRPr sz="1600" b="1" i="1" u="none" strike="noStrike" cap="none" dirty="0">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1" name="Google Shape;621;p45"/>
          <p:cNvSpPr txBox="1"/>
          <p:nvPr/>
        </p:nvSpPr>
        <p:spPr>
          <a:xfrm>
            <a:off x="4271872" y="4517040"/>
            <a:ext cx="2910443"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800"/>
              <a:buFont typeface="Arial"/>
              <a:buNone/>
            </a:pPr>
            <a:r>
              <a:rPr lang="es-CO" sz="1800" b="1" i="0" u="none" strike="noStrike" cap="none">
                <a:solidFill>
                  <a:srgbClr val="336600"/>
                </a:solidFill>
                <a:latin typeface="Montserrat"/>
                <a:ea typeface="Montserrat"/>
                <a:cs typeface="Montserrat"/>
                <a:sym typeface="Montserrat"/>
              </a:rPr>
              <a:t>@</a:t>
            </a:r>
            <a:r>
              <a:rPr lang="es-CO" sz="1600" b="1" i="0" u="none" strike="noStrike" cap="none">
                <a:solidFill>
                  <a:srgbClr val="336600"/>
                </a:solidFill>
                <a:latin typeface="Montserrat"/>
                <a:ea typeface="Montserrat"/>
                <a:cs typeface="Montserrat"/>
                <a:sym typeface="Montserrat"/>
              </a:rPr>
              <a:t>CorporaciónCDA</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22" name="Google Shape;622;p45"/>
          <p:cNvGraphicFramePr/>
          <p:nvPr/>
        </p:nvGraphicFramePr>
        <p:xfrm>
          <a:off x="3991919" y="4539851"/>
          <a:ext cx="345615" cy="344741"/>
        </p:xfrm>
        <a:graphic>
          <a:graphicData uri="http://schemas.openxmlformats.org/presentationml/2006/ole">
            <mc:AlternateContent xmlns:mc="http://schemas.openxmlformats.org/markup-compatibility/2006">
              <mc:Choice xmlns:v="urn:schemas-microsoft-com:vml" Requires="v">
                <p:oleObj spid="_x0000_s1072" r:id="rId7" imgW="345615" imgH="344741" progId="CorelDraw.Graphic.22">
                  <p:embed/>
                </p:oleObj>
              </mc:Choice>
              <mc:Fallback>
                <p:oleObj r:id="rId7" imgW="345615" imgH="344741" progId="CorelDraw.Graphic.22">
                  <p:embed/>
                  <p:pic>
                    <p:nvPicPr>
                      <p:cNvPr id="622" name="Google Shape;622;p45"/>
                      <p:cNvPicPr preferRelativeResize="0"/>
                      <p:nvPr/>
                    </p:nvPicPr>
                    <p:blipFill rotWithShape="1">
                      <a:blip r:embed="rId8">
                        <a:alphaModFix/>
                      </a:blip>
                      <a:srcRect/>
                      <a:stretch/>
                    </p:blipFill>
                    <p:spPr>
                      <a:xfrm>
                        <a:off x="3991919" y="4539851"/>
                        <a:ext cx="345615" cy="344741"/>
                      </a:xfrm>
                      <a:prstGeom prst="rect">
                        <a:avLst/>
                      </a:prstGeom>
                      <a:noFill/>
                      <a:ln>
                        <a:noFill/>
                      </a:ln>
                    </p:spPr>
                  </p:pic>
                </p:oleObj>
              </mc:Fallback>
            </mc:AlternateContent>
          </a:graphicData>
        </a:graphic>
      </p:graphicFrame>
      <p:graphicFrame>
        <p:nvGraphicFramePr>
          <p:cNvPr id="623" name="Google Shape;623;p45"/>
          <p:cNvGraphicFramePr/>
          <p:nvPr/>
        </p:nvGraphicFramePr>
        <p:xfrm>
          <a:off x="6440304" y="4539851"/>
          <a:ext cx="324634" cy="323722"/>
        </p:xfrm>
        <a:graphic>
          <a:graphicData uri="http://schemas.openxmlformats.org/presentationml/2006/ole">
            <mc:AlternateContent xmlns:mc="http://schemas.openxmlformats.org/markup-compatibility/2006">
              <mc:Choice xmlns:v="urn:schemas-microsoft-com:vml" Requires="v">
                <p:oleObj spid="_x0000_s1073" r:id="rId9" imgW="324634" imgH="323722" progId="CorelDraw.Graphic.22">
                  <p:embed/>
                </p:oleObj>
              </mc:Choice>
              <mc:Fallback>
                <p:oleObj r:id="rId9" imgW="324634" imgH="323722" progId="CorelDraw.Graphic.22">
                  <p:embed/>
                  <p:pic>
                    <p:nvPicPr>
                      <p:cNvPr id="623" name="Google Shape;623;p45"/>
                      <p:cNvPicPr preferRelativeResize="0"/>
                      <p:nvPr/>
                    </p:nvPicPr>
                    <p:blipFill rotWithShape="1">
                      <a:blip r:embed="rId10">
                        <a:alphaModFix/>
                      </a:blip>
                      <a:srcRect/>
                      <a:stretch/>
                    </p:blipFill>
                    <p:spPr>
                      <a:xfrm>
                        <a:off x="6440304" y="4539851"/>
                        <a:ext cx="324634" cy="323722"/>
                      </a:xfrm>
                      <a:prstGeom prst="rect">
                        <a:avLst/>
                      </a:prstGeom>
                      <a:noFill/>
                      <a:ln>
                        <a:noFill/>
                      </a:ln>
                    </p:spPr>
                  </p:pic>
                </p:oleObj>
              </mc:Fallback>
            </mc:AlternateContent>
          </a:graphicData>
        </a:graphic>
      </p:graphicFrame>
      <p:pic>
        <p:nvPicPr>
          <p:cNvPr id="7" name="Imagen 6" descr="Icono&#10;&#10;Descripción generada automáticamente">
            <a:extLst>
              <a:ext uri="{FF2B5EF4-FFF2-40B4-BE49-F238E27FC236}">
                <a16:creationId xmlns="" xmlns:a16="http://schemas.microsoft.com/office/drawing/2014/main" id="{993393C5-EC3F-CB7A-63D8-3552EBFCE1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2686" y="5330716"/>
            <a:ext cx="346533" cy="3465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55580" y="1862290"/>
            <a:ext cx="10248740" cy="219154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6600" b="1" dirty="0" smtClean="0">
                <a:solidFill>
                  <a:schemeClr val="accent6"/>
                </a:solidFill>
              </a:rPr>
              <a:t>INFORME AUSTERIDAD DEL GASTO </a:t>
            </a:r>
            <a:endParaRPr lang="es-CO" sz="6600" b="1" dirty="0">
              <a:solidFill>
                <a:schemeClr val="accent6"/>
              </a:solidFill>
            </a:endParaRPr>
          </a:p>
        </p:txBody>
      </p:sp>
      <p:sp>
        <p:nvSpPr>
          <p:cNvPr id="6" name="Rectángulo 5"/>
          <p:cNvSpPr/>
          <p:nvPr/>
        </p:nvSpPr>
        <p:spPr>
          <a:xfrm>
            <a:off x="3361189" y="3936393"/>
            <a:ext cx="6096000" cy="584775"/>
          </a:xfrm>
          <a:prstGeom prst="rect">
            <a:avLst/>
          </a:prstGeom>
        </p:spPr>
        <p:txBody>
          <a:bodyPr>
            <a:spAutoFit/>
          </a:bodyPr>
          <a:lstStyle/>
          <a:p>
            <a:pPr algn="ctr"/>
            <a:r>
              <a:rPr lang="es-CO" b="1" dirty="0" smtClean="0"/>
              <a:t>PRIMER SEMESTRE 2025</a:t>
            </a:r>
            <a:endParaRPr lang="es-CO" b="1" dirty="0"/>
          </a:p>
          <a:p>
            <a:pPr algn="ctr"/>
            <a:endParaRPr lang="es-CO" sz="1400" b="1" dirty="0"/>
          </a:p>
        </p:txBody>
      </p:sp>
      <p:sp>
        <p:nvSpPr>
          <p:cNvPr id="7" name="CuadroTexto 6"/>
          <p:cNvSpPr txBox="1"/>
          <p:nvPr/>
        </p:nvSpPr>
        <p:spPr>
          <a:xfrm>
            <a:off x="7691669" y="5876056"/>
            <a:ext cx="5577016" cy="369332"/>
          </a:xfrm>
          <a:prstGeom prst="rect">
            <a:avLst/>
          </a:prstGeom>
          <a:noFill/>
        </p:spPr>
        <p:txBody>
          <a:bodyPr wrap="square" rtlCol="0">
            <a:spAutoFit/>
          </a:bodyPr>
          <a:lstStyle/>
          <a:p>
            <a:r>
              <a:rPr lang="es-CO" b="1" dirty="0" smtClean="0">
                <a:solidFill>
                  <a:schemeClr val="accent1">
                    <a:lumMod val="75000"/>
                  </a:schemeClr>
                </a:solidFill>
              </a:rPr>
              <a:t>OFICINA ASESORA DE CONTROL INTERNO </a:t>
            </a:r>
            <a:endParaRPr lang="es-CO" b="1" dirty="0">
              <a:solidFill>
                <a:schemeClr val="accent1">
                  <a:lumMod val="75000"/>
                </a:schemeClr>
              </a:solidFill>
            </a:endParaRPr>
          </a:p>
        </p:txBody>
      </p:sp>
    </p:spTree>
    <p:extLst>
      <p:ext uri="{BB962C8B-B14F-4D97-AF65-F5344CB8AC3E}">
        <p14:creationId xmlns:p14="http://schemas.microsoft.com/office/powerpoint/2010/main" val="16800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39166" y="226194"/>
            <a:ext cx="3210926" cy="770173"/>
          </a:xfrm>
        </p:spPr>
        <p:txBody>
          <a:bodyPr/>
          <a:lstStyle/>
          <a:p>
            <a:r>
              <a:rPr lang="es-CO" b="1" dirty="0" smtClean="0"/>
              <a:t>MARCO LEGAL </a:t>
            </a:r>
            <a:endParaRPr lang="es-CO" b="1" dirty="0"/>
          </a:p>
        </p:txBody>
      </p:sp>
      <p:sp>
        <p:nvSpPr>
          <p:cNvPr id="5" name="Marcador de contenido 2"/>
          <p:cNvSpPr>
            <a:spLocks noGrp="1"/>
          </p:cNvSpPr>
          <p:nvPr>
            <p:ph idx="1"/>
          </p:nvPr>
        </p:nvSpPr>
        <p:spPr>
          <a:xfrm>
            <a:off x="966894" y="1162237"/>
            <a:ext cx="10417386" cy="4583243"/>
          </a:xfrm>
        </p:spPr>
        <p:txBody>
          <a:bodyPr>
            <a:normAutofit lnSpcReduction="10000"/>
          </a:bodyPr>
          <a:lstStyle/>
          <a:p>
            <a:pPr algn="just"/>
            <a:r>
              <a:rPr lang="es-CO" b="1" dirty="0">
                <a:solidFill>
                  <a:schemeClr val="tx1"/>
                </a:solidFill>
              </a:rPr>
              <a:t>Decreto 984 de 2012, que modificó el artículo 22 del Decreto 1737 de 1998</a:t>
            </a:r>
            <a:r>
              <a:rPr lang="es-CO" dirty="0">
                <a:solidFill>
                  <a:schemeClr val="tx1"/>
                </a:solidFill>
              </a:rPr>
              <a:t>, el cual establece: “Las Oficinas de Control Interno verificarán en forma mensual el cumplimiento de estas disposiciones, como de las demás de restricción de gasto que continúan vigentes; estas dependencias prepararán y enviarán al representante legal de la entidad u organismo respectivo, un informe trimestral, que determine el grado de cumplimiento de estas disposiciones y las acciones que se deben tomar al respecto.” </a:t>
            </a:r>
            <a:endParaRPr lang="es-CO" dirty="0" smtClean="0">
              <a:solidFill>
                <a:schemeClr val="tx1"/>
              </a:solidFill>
            </a:endParaRPr>
          </a:p>
          <a:p>
            <a:pPr algn="just"/>
            <a:r>
              <a:rPr lang="es-CO" b="1" dirty="0" smtClean="0">
                <a:solidFill>
                  <a:schemeClr val="tx1"/>
                </a:solidFill>
              </a:rPr>
              <a:t>Decreto </a:t>
            </a:r>
            <a:r>
              <a:rPr lang="es-CO" b="1" dirty="0">
                <a:solidFill>
                  <a:schemeClr val="tx1"/>
                </a:solidFill>
              </a:rPr>
              <a:t>1068 de 2015 </a:t>
            </a:r>
            <a:r>
              <a:rPr lang="es-CO" dirty="0">
                <a:solidFill>
                  <a:schemeClr val="tx1"/>
                </a:solidFill>
              </a:rPr>
              <a:t>“Por medio del cual se expide el Decreto Único Reglamentario del Sector Hacienda y Crédito Público”, cuya Parte 8, Título 4, establece las medidas de austeridad del gasto público aplicables a los organismos, entidades, entes públicos y personas jurídicas que financien sus gastos con recursos del Tesoro Público </a:t>
            </a:r>
          </a:p>
          <a:p>
            <a:pPr algn="just"/>
            <a:r>
              <a:rPr lang="es-CO" b="1" dirty="0" smtClean="0">
                <a:solidFill>
                  <a:schemeClr val="tx1"/>
                </a:solidFill>
              </a:rPr>
              <a:t>Decreto </a:t>
            </a:r>
            <a:r>
              <a:rPr lang="es-CO" b="1" dirty="0">
                <a:solidFill>
                  <a:schemeClr val="tx1"/>
                </a:solidFill>
              </a:rPr>
              <a:t>199 de 2024 </a:t>
            </a:r>
            <a:r>
              <a:rPr lang="es-CO" dirty="0">
                <a:solidFill>
                  <a:schemeClr val="tx1"/>
                </a:solidFill>
              </a:rPr>
              <a:t>“Por el cual se establece el Plan de Austeridad del Gasto 2024 para los órganos que hacen parte del Presupuesto General de la Nación.”, cuyo objeto y ámbito de aplicación corresponden a: “(…) establecer el plan de Austeridad del Gasto que regirá para los órganos que hacen parte del Presupuesto General de la Nación durante la vigencia fiscal de 2024.” </a:t>
            </a:r>
            <a:endParaRPr lang="es-CO" dirty="0" smtClean="0">
              <a:solidFill>
                <a:schemeClr val="tx1"/>
              </a:solidFill>
            </a:endParaRPr>
          </a:p>
          <a:p>
            <a:pPr algn="just"/>
            <a:r>
              <a:rPr lang="es-CO" dirty="0" smtClean="0">
                <a:solidFill>
                  <a:schemeClr val="tx1"/>
                </a:solidFill>
              </a:rPr>
              <a:t> </a:t>
            </a:r>
            <a:r>
              <a:rPr lang="es-CO" b="1" dirty="0">
                <a:solidFill>
                  <a:schemeClr val="tx1"/>
                </a:solidFill>
              </a:rPr>
              <a:t>Directiva Presidencial 01 de 2024 </a:t>
            </a:r>
            <a:r>
              <a:rPr lang="es-CO" dirty="0">
                <a:solidFill>
                  <a:schemeClr val="tx1"/>
                </a:solidFill>
              </a:rPr>
              <a:t>“Buenas prácticas para el ahorro de energía y agua.</a:t>
            </a:r>
          </a:p>
        </p:txBody>
      </p:sp>
    </p:spTree>
    <p:extLst>
      <p:ext uri="{BB962C8B-B14F-4D97-AF65-F5344CB8AC3E}">
        <p14:creationId xmlns:p14="http://schemas.microsoft.com/office/powerpoint/2010/main" val="414084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5953" y="42753"/>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p:cNvSpPr/>
          <p:nvPr/>
        </p:nvSpPr>
        <p:spPr>
          <a:xfrm>
            <a:off x="1738182" y="483300"/>
            <a:ext cx="1524001" cy="1304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 </a:t>
            </a:r>
          </a:p>
          <a:p>
            <a:pPr algn="ctr"/>
            <a:endParaRPr lang="es-CO" sz="1600" dirty="0"/>
          </a:p>
        </p:txBody>
      </p:sp>
      <p:sp>
        <p:nvSpPr>
          <p:cNvPr id="5" name="Flecha derecha 4"/>
          <p:cNvSpPr/>
          <p:nvPr/>
        </p:nvSpPr>
        <p:spPr>
          <a:xfrm>
            <a:off x="3385750" y="110383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4583884" y="664036"/>
            <a:ext cx="5000368" cy="1323439"/>
          </a:xfrm>
          <a:prstGeom prst="rect">
            <a:avLst/>
          </a:prstGeom>
          <a:noFill/>
        </p:spPr>
        <p:txBody>
          <a:bodyPr wrap="square" rtlCol="0">
            <a:spAutoFit/>
          </a:bodyPr>
          <a:lstStyle/>
          <a:p>
            <a:pPr algn="ctr"/>
            <a:r>
              <a:rPr lang="es-CO" sz="2000" dirty="0" smtClean="0"/>
              <a:t>Garantizar el control riguroso sobre el uso de los recursos públicos, promoviendo la eficiencia y el ahorro dentro de la Corporación.</a:t>
            </a:r>
            <a:endParaRPr lang="es-CO" sz="2000" dirty="0">
              <a:latin typeface="+mj-lt"/>
            </a:endParaRPr>
          </a:p>
        </p:txBody>
      </p:sp>
      <p:grpSp>
        <p:nvGrpSpPr>
          <p:cNvPr id="11" name="Grupo 10"/>
          <p:cNvGrpSpPr/>
          <p:nvPr/>
        </p:nvGrpSpPr>
        <p:grpSpPr>
          <a:xfrm>
            <a:off x="8251613" y="2038960"/>
            <a:ext cx="3442111" cy="831035"/>
            <a:chOff x="-2071886" y="507761"/>
            <a:chExt cx="3442111" cy="831035"/>
          </a:xfrm>
        </p:grpSpPr>
        <p:sp>
          <p:nvSpPr>
            <p:cNvPr id="12" name="Pentágono 11"/>
            <p:cNvSpPr/>
            <p:nvPr/>
          </p:nvSpPr>
          <p:spPr>
            <a:xfrm rot="10800000">
              <a:off x="-2071886" y="510746"/>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ágono 4"/>
            <p:cNvSpPr/>
            <p:nvPr/>
          </p:nvSpPr>
          <p:spPr>
            <a:xfrm>
              <a:off x="-1968384" y="50776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ANALISIS DE GASTOS </a:t>
              </a:r>
              <a:endParaRPr lang="es-CO" sz="2400" kern="1200" dirty="0"/>
            </a:p>
          </p:txBody>
        </p:sp>
      </p:grpSp>
      <p:grpSp>
        <p:nvGrpSpPr>
          <p:cNvPr id="14" name="Grupo 13"/>
          <p:cNvGrpSpPr/>
          <p:nvPr/>
        </p:nvGrpSpPr>
        <p:grpSpPr>
          <a:xfrm>
            <a:off x="8251608" y="3170825"/>
            <a:ext cx="3442111" cy="828050"/>
            <a:chOff x="1733996" y="1009631"/>
            <a:chExt cx="3442111" cy="828050"/>
          </a:xfrm>
        </p:grpSpPr>
        <p:sp>
          <p:nvSpPr>
            <p:cNvPr id="15" name="Pentágono 14"/>
            <p:cNvSpPr/>
            <p:nvPr/>
          </p:nvSpPr>
          <p:spPr>
            <a:xfrm rot="10800000">
              <a:off x="1733996" y="1009631"/>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p:nvPr/>
          </p:nvSpPr>
          <p:spPr>
            <a:xfrm rot="21600000">
              <a:off x="1941008" y="100963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PRIORIZACIÓN</a:t>
              </a:r>
              <a:endParaRPr lang="es-CO" sz="2400" kern="1200" dirty="0"/>
            </a:p>
          </p:txBody>
        </p:sp>
      </p:grpSp>
      <p:grpSp>
        <p:nvGrpSpPr>
          <p:cNvPr id="20" name="Grupo 19"/>
          <p:cNvGrpSpPr/>
          <p:nvPr/>
        </p:nvGrpSpPr>
        <p:grpSpPr>
          <a:xfrm>
            <a:off x="8355113" y="4438298"/>
            <a:ext cx="3442111" cy="865194"/>
            <a:chOff x="4629567" y="3794145"/>
            <a:chExt cx="3442111" cy="865194"/>
          </a:xfrm>
        </p:grpSpPr>
        <p:sp>
          <p:nvSpPr>
            <p:cNvPr id="21" name="Pentágono 20"/>
            <p:cNvSpPr/>
            <p:nvPr/>
          </p:nvSpPr>
          <p:spPr>
            <a:xfrm rot="10800000">
              <a:off x="4629567" y="3831289"/>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ágono 4"/>
            <p:cNvSpPr/>
            <p:nvPr/>
          </p:nvSpPr>
          <p:spPr>
            <a:xfrm>
              <a:off x="4836579" y="3794145"/>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57150" rIns="106680" bIns="57150" numCol="1" spcCol="1270" anchor="ctr" anchorCtr="0">
              <a:noAutofit/>
            </a:bodyPr>
            <a:lstStyle/>
            <a:p>
              <a:pPr lvl="0" algn="ctr" defTabSz="666750">
                <a:lnSpc>
                  <a:spcPct val="90000"/>
                </a:lnSpc>
                <a:spcBef>
                  <a:spcPct val="0"/>
                </a:spcBef>
                <a:spcAft>
                  <a:spcPct val="35000"/>
                </a:spcAft>
              </a:pPr>
              <a:r>
                <a:rPr lang="es-CO" sz="2000" kern="1200" dirty="0" smtClean="0"/>
                <a:t>EFICIENCIA OPERACIONAL </a:t>
              </a:r>
              <a:endParaRPr lang="es-CO" sz="2000" kern="1200" dirty="0"/>
            </a:p>
          </p:txBody>
        </p:sp>
      </p:grpSp>
      <p:sp>
        <p:nvSpPr>
          <p:cNvPr id="23" name="Elipse 22"/>
          <p:cNvSpPr/>
          <p:nvPr/>
        </p:nvSpPr>
        <p:spPr>
          <a:xfrm>
            <a:off x="6253838" y="2700545"/>
            <a:ext cx="1660461" cy="1519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OBJETIVOS </a:t>
            </a:r>
          </a:p>
          <a:p>
            <a:pPr algn="ctr"/>
            <a:r>
              <a:rPr lang="es-CO" sz="1600" dirty="0" smtClean="0"/>
              <a:t>CLAVE</a:t>
            </a:r>
            <a:endParaRPr lang="es-CO" sz="1600" dirty="0"/>
          </a:p>
        </p:txBody>
      </p:sp>
      <p:sp>
        <p:nvSpPr>
          <p:cNvPr id="24" name="Flecha derecha 23"/>
          <p:cNvSpPr/>
          <p:nvPr/>
        </p:nvSpPr>
        <p:spPr>
          <a:xfrm>
            <a:off x="6503300" y="430038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1467121" y="2623279"/>
            <a:ext cx="3122141" cy="799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Metodología </a:t>
            </a:r>
            <a:endParaRPr lang="es-CO" dirty="0"/>
          </a:p>
        </p:txBody>
      </p:sp>
      <p:sp>
        <p:nvSpPr>
          <p:cNvPr id="26" name="Flecha derecha 25"/>
          <p:cNvSpPr/>
          <p:nvPr/>
        </p:nvSpPr>
        <p:spPr>
          <a:xfrm rot="5400000">
            <a:off x="2612547" y="3871486"/>
            <a:ext cx="668009" cy="94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p:cNvSpPr/>
          <p:nvPr/>
        </p:nvSpPr>
        <p:spPr>
          <a:xfrm>
            <a:off x="303657" y="4380633"/>
            <a:ext cx="5702868" cy="1600438"/>
          </a:xfrm>
          <a:prstGeom prst="rect">
            <a:avLst/>
          </a:prstGeom>
        </p:spPr>
        <p:txBody>
          <a:bodyPr wrap="square">
            <a:spAutoFit/>
          </a:bodyPr>
          <a:lstStyle/>
          <a:p>
            <a:pPr algn="ctr"/>
            <a:r>
              <a:rPr lang="es-CO" sz="1400" dirty="0" smtClean="0"/>
              <a:t>Con el fin de verificar, revisar y comparar las cifras reportadas en periodos iguales, de conformidad con lo ordenado en el Decreto 199 de 2024, se realiza la solicitud de información a La Oficina De Administrativa Y Financiera sobre los gastos de funcionamiento de la Corporación CDA, correspondiente </a:t>
            </a:r>
            <a:r>
              <a:rPr lang="es-CO" sz="1400" dirty="0" smtClean="0"/>
              <a:t>al primer semestre 2025. </a:t>
            </a:r>
            <a:r>
              <a:rPr lang="es-CO" sz="1400" dirty="0" smtClean="0"/>
              <a:t>Una vez obtenida la información, se procede a analizar y verificar el comportamiento de los gastos ejecutados.</a:t>
            </a:r>
            <a:endParaRPr lang="es-CO" sz="1400" dirty="0"/>
          </a:p>
        </p:txBody>
      </p:sp>
    </p:spTree>
    <p:extLst>
      <p:ext uri="{BB962C8B-B14F-4D97-AF65-F5344CB8AC3E}">
        <p14:creationId xmlns:p14="http://schemas.microsoft.com/office/powerpoint/2010/main" val="194993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6977" y="90487"/>
            <a:ext cx="9241023" cy="996908"/>
          </a:xfrm>
        </p:spPr>
        <p:txBody>
          <a:bodyPr>
            <a:normAutofit/>
          </a:bodyPr>
          <a:lstStyle/>
          <a:p>
            <a:pPr algn="ctr"/>
            <a:r>
              <a:rPr lang="es-CO" sz="2800" b="1" dirty="0">
                <a:latin typeface="+mn-lt"/>
              </a:rPr>
              <a:t>RESULTADO DEL SEGUIMIENTO Y EVALUACIÓN DE LA OFICINA DE CONTROL INTERNO </a:t>
            </a:r>
          </a:p>
        </p:txBody>
      </p:sp>
      <p:pic>
        <p:nvPicPr>
          <p:cNvPr id="5122"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9048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a 13"/>
          <p:cNvGraphicFramePr>
            <a:graphicFrameLocks noGrp="1"/>
          </p:cNvGraphicFramePr>
          <p:nvPr>
            <p:extLst>
              <p:ext uri="{D42A27DB-BD31-4B8C-83A1-F6EECF244321}">
                <p14:modId xmlns:p14="http://schemas.microsoft.com/office/powerpoint/2010/main" val="3007870080"/>
              </p:ext>
            </p:extLst>
          </p:nvPr>
        </p:nvGraphicFramePr>
        <p:xfrm>
          <a:off x="1639613" y="1087395"/>
          <a:ext cx="8921707" cy="5011227"/>
        </p:xfrm>
        <a:graphic>
          <a:graphicData uri="http://schemas.openxmlformats.org/drawingml/2006/table">
            <a:tbl>
              <a:tblPr firstRow="1" bandRow="1">
                <a:tableStyleId>{5C22544A-7EE6-4342-B048-85BDC9FD1C3A}</a:tableStyleId>
              </a:tblPr>
              <a:tblGrid>
                <a:gridCol w="4744899"/>
                <a:gridCol w="4176808"/>
              </a:tblGrid>
              <a:tr h="652405">
                <a:tc>
                  <a:txBody>
                    <a:bodyPr/>
                    <a:lstStyle/>
                    <a:p>
                      <a:pPr algn="ctr"/>
                      <a:r>
                        <a:rPr lang="es-CO" sz="1600" dirty="0" smtClean="0"/>
                        <a:t>CATEGORÍA</a:t>
                      </a:r>
                      <a:r>
                        <a:rPr lang="es-CO" sz="1600" baseline="0" dirty="0" smtClean="0"/>
                        <a:t> </a:t>
                      </a:r>
                      <a:endParaRPr lang="es-CO"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PRIMER</a:t>
                      </a:r>
                      <a:r>
                        <a:rPr lang="es-CO" sz="1200" baseline="0" dirty="0" smtClean="0"/>
                        <a:t> SEMESTRE 2025</a:t>
                      </a:r>
                      <a:endParaRPr lang="es-CO" sz="1200" dirty="0" smtClean="0"/>
                    </a:p>
                    <a:p>
                      <a:pPr algn="ctr"/>
                      <a:endParaRPr lang="es-CO" sz="1200" dirty="0"/>
                    </a:p>
                  </a:txBody>
                  <a:tcPr/>
                </a:tc>
              </a:tr>
              <a:tr h="4893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Personal de planta </a:t>
                      </a:r>
                    </a:p>
                    <a:p>
                      <a:endParaRPr lang="es-CO" dirty="0"/>
                    </a:p>
                  </a:txBody>
                  <a:tcPr/>
                </a:tc>
                <a:tc>
                  <a:txBody>
                    <a:bodyPr/>
                    <a:lstStyle/>
                    <a:p>
                      <a:pPr algn="ctr"/>
                      <a:r>
                        <a:rPr lang="es-CO" sz="1800" dirty="0" smtClean="0">
                          <a:latin typeface="Arial" panose="020B0604020202020204" pitchFamily="34" charset="0"/>
                          <a:cs typeface="Arial" panose="020B0604020202020204" pitchFamily="34" charset="0"/>
                        </a:rPr>
                        <a:t>$1.331.007.798</a:t>
                      </a:r>
                    </a:p>
                  </a:txBody>
                  <a:tcPr/>
                </a:tc>
              </a:tr>
              <a:tr h="372803">
                <a:tc>
                  <a:txBody>
                    <a:bodyPr/>
                    <a:lstStyle/>
                    <a:p>
                      <a:pPr algn="ctr"/>
                      <a:r>
                        <a:rPr lang="es-CO" sz="1200" dirty="0" smtClean="0"/>
                        <a:t>Contratación de personal</a:t>
                      </a:r>
                      <a:endParaRPr lang="es-CO" sz="1200" dirty="0">
                        <a:solidFill>
                          <a:schemeClr val="tx1"/>
                        </a:solidFill>
                      </a:endParaRPr>
                    </a:p>
                  </a:txBody>
                  <a:tcPr/>
                </a:tc>
                <a:tc>
                  <a:txBody>
                    <a:bodyPr/>
                    <a:lstStyle/>
                    <a:p>
                      <a:pPr algn="ctr"/>
                      <a:r>
                        <a:rPr lang="es-CO" sz="1800" dirty="0" smtClean="0">
                          <a:latin typeface="Arial" panose="020B0604020202020204" pitchFamily="34" charset="0"/>
                          <a:cs typeface="Arial" panose="020B0604020202020204" pitchFamily="34" charset="0"/>
                        </a:rPr>
                        <a:t>$1.021.708.800</a:t>
                      </a:r>
                    </a:p>
                  </a:txBody>
                  <a:tcPr/>
                </a:tc>
              </a:tr>
              <a:tr h="372803">
                <a:tc>
                  <a:txBody>
                    <a:bodyPr/>
                    <a:lstStyle/>
                    <a:p>
                      <a:pPr algn="ctr"/>
                      <a:r>
                        <a:rPr lang="es-CO" sz="1200" dirty="0" smtClean="0"/>
                        <a:t>Horas extras</a:t>
                      </a:r>
                      <a:endParaRPr lang="es-CO" sz="1200" dirty="0"/>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kumimoji="0" lang="es-CO" sz="1200" u="none" strike="noStrike" kern="1200" cap="none" spc="0" normalizeH="0" baseline="0" noProof="0" dirty="0" smtClean="0">
                          <a:ln>
                            <a:noFill/>
                          </a:ln>
                          <a:effectLst/>
                          <a:uLnTx/>
                          <a:uFillTx/>
                        </a:rPr>
                        <a:t>Vacaciones</a:t>
                      </a:r>
                      <a:endParaRPr lang="es-CO" dirty="0"/>
                    </a:p>
                  </a:txBody>
                  <a:tcPr/>
                </a:tc>
                <a:tc>
                  <a:txBody>
                    <a:bodyPr/>
                    <a:lstStyle/>
                    <a:p>
                      <a:pPr algn="ctr"/>
                      <a:r>
                        <a:rPr lang="es-CO" sz="1800" dirty="0" smtClean="0">
                          <a:latin typeface="Arial" panose="020B0604020202020204" pitchFamily="34" charset="0"/>
                          <a:cs typeface="Arial" panose="020B0604020202020204" pitchFamily="34" charset="0"/>
                        </a:rPr>
                        <a:t>$59.792.407</a:t>
                      </a:r>
                    </a:p>
                  </a:txBody>
                  <a:tcPr/>
                </a:tc>
              </a:tr>
              <a:tr h="372803">
                <a:tc>
                  <a:txBody>
                    <a:bodyPr/>
                    <a:lstStyle/>
                    <a:p>
                      <a:pPr algn="ctr"/>
                      <a:r>
                        <a:rPr lang="es-CO" sz="1200" dirty="0" smtClean="0"/>
                        <a:t>Arrendamiento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Mantenimiento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$36.093.990</a:t>
                      </a:r>
                    </a:p>
                  </a:txBody>
                  <a:tcPr/>
                </a:tc>
              </a:tr>
              <a:tr h="372803">
                <a:tc>
                  <a:txBody>
                    <a:bodyPr/>
                    <a:lstStyle/>
                    <a:p>
                      <a:pPr algn="ctr"/>
                      <a:r>
                        <a:rPr lang="es-CO" sz="1200" dirty="0" smtClean="0">
                          <a:effectLst/>
                        </a:rPr>
                        <a:t>Cambio de sede</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3647">
                <a:tc>
                  <a:txBody>
                    <a:bodyPr/>
                    <a:lstStyle/>
                    <a:p>
                      <a:pPr algn="ctr"/>
                      <a:r>
                        <a:rPr lang="es-CO" sz="1200" dirty="0" smtClean="0">
                          <a:effectLst/>
                        </a:rPr>
                        <a:t>Adquisición de bienes muebles e inmuebles</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Encuentros virtuales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95948">
                <a:tc>
                  <a:txBody>
                    <a:bodyPr/>
                    <a:lstStyle/>
                    <a:p>
                      <a:pPr algn="ctr"/>
                      <a:r>
                        <a:rPr lang="es-CO" sz="1200" dirty="0" smtClean="0"/>
                        <a:t>Tiquetes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$19.685.432</a:t>
                      </a:r>
                    </a:p>
                  </a:txBody>
                  <a:tcPr/>
                </a:tc>
              </a:tr>
              <a:tr h="490302">
                <a:tc>
                  <a:txBody>
                    <a:bodyPr/>
                    <a:lstStyle/>
                    <a:p>
                      <a:pPr algn="ctr"/>
                      <a:r>
                        <a:rPr lang="es-CO" sz="1200" dirty="0" smtClean="0"/>
                        <a:t>Reconocimiento de viáticos.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$47.628.960</a:t>
                      </a:r>
                      <a:endParaRPr lang="es-CO" sz="1800" dirty="0" smtClean="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15978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066195486"/>
              </p:ext>
            </p:extLst>
          </p:nvPr>
        </p:nvGraphicFramePr>
        <p:xfrm>
          <a:off x="1823421" y="505391"/>
          <a:ext cx="9061646" cy="5427324"/>
        </p:xfrm>
        <a:graphic>
          <a:graphicData uri="http://schemas.openxmlformats.org/drawingml/2006/table">
            <a:tbl>
              <a:tblPr firstRow="1" bandRow="1">
                <a:tableStyleId>{5C22544A-7EE6-4342-B048-85BDC9FD1C3A}</a:tableStyleId>
              </a:tblPr>
              <a:tblGrid>
                <a:gridCol w="4819324"/>
                <a:gridCol w="4242322"/>
              </a:tblGrid>
              <a:tr h="485797">
                <a:tc>
                  <a:txBody>
                    <a:bodyPr/>
                    <a:lstStyle/>
                    <a:p>
                      <a:pPr algn="ctr"/>
                      <a:r>
                        <a:rPr lang="es-CO" sz="1100" dirty="0" smtClean="0"/>
                        <a:t>CATEGORÍA</a:t>
                      </a:r>
                      <a:endParaRPr lang="es-CO"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PRIMER</a:t>
                      </a:r>
                      <a:r>
                        <a:rPr lang="es-CO" sz="1200" baseline="0" dirty="0" smtClean="0"/>
                        <a:t> SEMESTRE 2025</a:t>
                      </a:r>
                      <a:endParaRPr lang="es-CO" sz="1200" dirty="0" smtClean="0"/>
                    </a:p>
                    <a:p>
                      <a:pPr algn="ctr"/>
                      <a:endParaRPr lang="es-CO" sz="1200" dirty="0"/>
                    </a:p>
                  </a:txBody>
                  <a:tcPr/>
                </a:tc>
              </a:tr>
              <a:tr h="484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Delegaciones oficiales</a:t>
                      </a:r>
                      <a:endParaRPr lang="es-CO"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53794">
                <a:tc>
                  <a:txBody>
                    <a:bodyPr/>
                    <a:lstStyle/>
                    <a:p>
                      <a:pPr algn="ctr"/>
                      <a:r>
                        <a:rPr lang="es-CO" sz="1200" dirty="0" smtClean="0">
                          <a:solidFill>
                            <a:schemeClr val="tx1"/>
                          </a:solidFill>
                        </a:rPr>
                        <a:t>Comisiones al exterior</a:t>
                      </a:r>
                      <a:endParaRPr lang="es-CO" sz="1200" dirty="0">
                        <a:solidFill>
                          <a:schemeClr val="tx1"/>
                        </a:solidFill>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Eventos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Esquemas de seguridad</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Vigilancia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Vehículos oficiales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 Publicidad estatal</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 Papelería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333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mn-lt"/>
                          <a:ea typeface="+mn-ea"/>
                          <a:cs typeface="+mn-cs"/>
                        </a:rPr>
                        <a:t>Telefonía</a:t>
                      </a:r>
                      <a:endParaRPr kumimoji="0" lang="es-CO" sz="1000" b="0" i="0" u="none" strike="noStrike" kern="1200" cap="none" spc="0" normalizeH="0" baseline="0" noProof="0" dirty="0" smtClean="0">
                        <a:ln>
                          <a:noFill/>
                        </a:ln>
                        <a:solidFill>
                          <a:prstClr val="black"/>
                        </a:solidFill>
                        <a:effectLst/>
                        <a:uLnTx/>
                        <a:uFillTx/>
                        <a:latin typeface="+mn-lt"/>
                      </a:endParaRPr>
                    </a:p>
                    <a:p>
                      <a:pPr algn="ct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64252">
                <a:tc>
                  <a:txBody>
                    <a:bodyPr/>
                    <a:lstStyle/>
                    <a:p>
                      <a:pPr algn="ctr"/>
                      <a:r>
                        <a:rPr lang="es-CO" sz="1200" b="0" i="0" kern="1200" dirty="0" smtClean="0">
                          <a:solidFill>
                            <a:schemeClr val="dk1"/>
                          </a:solidFill>
                          <a:effectLst/>
                          <a:latin typeface="+mn-lt"/>
                          <a:ea typeface="+mn-ea"/>
                          <a:cs typeface="+mn-cs"/>
                        </a:rPr>
                        <a:t>Suscripción a periódicos y revistas, publicaciones y bases de datos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64252">
                <a:tc>
                  <a:txBody>
                    <a:bodyPr/>
                    <a:lstStyle/>
                    <a:p>
                      <a:pPr algn="ctr"/>
                      <a:r>
                        <a:rPr lang="es-CO" sz="1200" b="0" i="0" kern="1200" dirty="0" smtClean="0">
                          <a:solidFill>
                            <a:schemeClr val="dk1"/>
                          </a:solidFill>
                          <a:effectLst/>
                          <a:latin typeface="+mn-lt"/>
                          <a:ea typeface="+mn-ea"/>
                          <a:cs typeface="+mn-cs"/>
                        </a:rPr>
                        <a:t> Austeridad en eventos y regalos corporativos, </a:t>
                      </a:r>
                      <a:r>
                        <a:rPr lang="es-CO" sz="1200" b="0" i="1" kern="1200" dirty="0" smtClean="0">
                          <a:solidFill>
                            <a:schemeClr val="dk1"/>
                          </a:solidFill>
                          <a:effectLst/>
                          <a:latin typeface="+mn-lt"/>
                          <a:ea typeface="+mn-ea"/>
                          <a:cs typeface="+mn-cs"/>
                        </a:rPr>
                        <a:t>"</a:t>
                      </a:r>
                      <a:r>
                        <a:rPr lang="es-CO" sz="1200" b="0" i="1" kern="1200" dirty="0" err="1" smtClean="0">
                          <a:solidFill>
                            <a:schemeClr val="dk1"/>
                          </a:solidFill>
                          <a:effectLst/>
                          <a:latin typeface="+mn-lt"/>
                          <a:ea typeface="+mn-ea"/>
                          <a:cs typeface="+mn-cs"/>
                        </a:rPr>
                        <a:t>souvenirs</a:t>
                      </a:r>
                      <a:r>
                        <a:rPr lang="es-CO" sz="1200" b="0" i="1" kern="1200" dirty="0" smtClean="0">
                          <a:solidFill>
                            <a:schemeClr val="dk1"/>
                          </a:solidFill>
                          <a:effectLst/>
                          <a:latin typeface="+mn-lt"/>
                          <a:ea typeface="+mn-ea"/>
                          <a:cs typeface="+mn-cs"/>
                        </a:rPr>
                        <a:t>"</a:t>
                      </a:r>
                      <a:r>
                        <a:rPr lang="es-CO" sz="1200" b="0" i="0" kern="1200" dirty="0" smtClean="0">
                          <a:solidFill>
                            <a:schemeClr val="dk1"/>
                          </a:solidFill>
                          <a:effectLst/>
                          <a:latin typeface="+mn-lt"/>
                          <a:ea typeface="+mn-ea"/>
                          <a:cs typeface="+mn-cs"/>
                        </a:rPr>
                        <a:t> o recuerdos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 Condecoraciones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Servicios</a:t>
                      </a:r>
                      <a:r>
                        <a:rPr lang="es-CO" sz="1200" baseline="0" dirty="0" smtClean="0"/>
                        <a:t> públicos </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$22.267.216</a:t>
                      </a:r>
                    </a:p>
                  </a:txBody>
                  <a:tcPr/>
                </a:tc>
              </a:tr>
            </a:tbl>
          </a:graphicData>
        </a:graphic>
      </p:graphicFrame>
      <p:pic>
        <p:nvPicPr>
          <p:cNvPr id="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7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2751" y="1533280"/>
            <a:ext cx="8596668" cy="730892"/>
          </a:xfrm>
        </p:spPr>
        <p:txBody>
          <a:bodyPr/>
          <a:lstStyle/>
          <a:p>
            <a:r>
              <a:rPr lang="es-CO" dirty="0">
                <a:solidFill>
                  <a:schemeClr val="tx1"/>
                </a:solidFill>
              </a:rPr>
              <a:t>CONTRATACIÓN DE PERSONAL PARA LA PRESTACIÓN DE SERVICIOS PROFESIONALES Y DE APOYO A LA GESTIÓN </a:t>
            </a:r>
          </a:p>
        </p:txBody>
      </p:sp>
      <p:graphicFrame>
        <p:nvGraphicFramePr>
          <p:cNvPr id="6" name="Tabla 5"/>
          <p:cNvGraphicFramePr>
            <a:graphicFrameLocks noGrp="1"/>
          </p:cNvGraphicFramePr>
          <p:nvPr>
            <p:extLst>
              <p:ext uri="{D42A27DB-BD31-4B8C-83A1-F6EECF244321}">
                <p14:modId xmlns:p14="http://schemas.microsoft.com/office/powerpoint/2010/main" val="2846051958"/>
              </p:ext>
            </p:extLst>
          </p:nvPr>
        </p:nvGraphicFramePr>
        <p:xfrm>
          <a:off x="3273168" y="3649364"/>
          <a:ext cx="5418667" cy="2469043"/>
        </p:xfrm>
        <a:graphic>
          <a:graphicData uri="http://schemas.openxmlformats.org/drawingml/2006/table">
            <a:tbl>
              <a:tblPr firstRow="1" bandRow="1">
                <a:tableStyleId>{5C22544A-7EE6-4342-B048-85BDC9FD1C3A}</a:tableStyleId>
              </a:tblPr>
              <a:tblGrid>
                <a:gridCol w="2539999"/>
                <a:gridCol w="2878668"/>
              </a:tblGrid>
              <a:tr h="727000">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10" normalizeH="0" baseline="0" noProof="0" dirty="0" smtClean="0">
                        <a:ln>
                          <a:noFill/>
                        </a:ln>
                        <a:solidFill>
                          <a:prstClr val="white"/>
                        </a:solidFill>
                        <a:effectLst/>
                        <a:uLnTx/>
                        <a:uFillTx/>
                        <a:latin typeface="+mn-lt"/>
                      </a:endParaRPr>
                    </a:p>
                    <a:p>
                      <a:pPr marL="4064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IP</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 </a:t>
                      </a:r>
                      <a:r>
                        <a:rPr kumimoji="0" lang="en-US" sz="1400" b="1" i="0" u="none" strike="noStrike" kern="1200" cap="none" spc="-5" normalizeH="0" baseline="0" noProof="0" dirty="0" smtClean="0">
                          <a:ln>
                            <a:noFill/>
                          </a:ln>
                          <a:solidFill>
                            <a:prstClr val="white"/>
                          </a:solidFill>
                          <a:effectLst/>
                          <a:uLnTx/>
                          <a:uFillTx/>
                          <a:latin typeface="+mn-lt"/>
                        </a:rPr>
                        <a:t>D</a:t>
                      </a:r>
                      <a:r>
                        <a:rPr kumimoji="0" lang="en-US" sz="1400" b="1" i="0" u="none" strike="noStrike" kern="1200" cap="none" spc="0" normalizeH="0" baseline="0" noProof="0" dirty="0" smtClean="0">
                          <a:ln>
                            <a:noFill/>
                          </a:ln>
                          <a:solidFill>
                            <a:prstClr val="white"/>
                          </a:solidFill>
                          <a:effectLst/>
                          <a:uLnTx/>
                          <a:uFillTx/>
                          <a:latin typeface="+mn-lt"/>
                        </a:rPr>
                        <a:t>E </a:t>
                      </a:r>
                      <a:r>
                        <a:rPr kumimoji="0" lang="en-US" sz="1400" b="1" i="0" u="none" strike="noStrike" kern="1200" cap="none" spc="-5" normalizeH="0" baseline="0" noProof="0" dirty="0" smtClean="0">
                          <a:ln>
                            <a:noFill/>
                          </a:ln>
                          <a:solidFill>
                            <a:prstClr val="white"/>
                          </a:solidFill>
                          <a:effectLst/>
                          <a:uLnTx/>
                          <a:uFillTx/>
                          <a:latin typeface="+mn-lt"/>
                        </a:rPr>
                        <a:t>C</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N</a:t>
                      </a: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R</a:t>
                      </a:r>
                      <a:r>
                        <a:rPr kumimoji="0" lang="en-US" sz="1400" b="1" i="0" u="none" strike="noStrike" kern="1200" cap="none" spc="-30" normalizeH="0" baseline="0" noProof="0" dirty="0" smtClean="0">
                          <a:ln>
                            <a:noFill/>
                          </a:ln>
                          <a:solidFill>
                            <a:prstClr val="white"/>
                          </a:solidFill>
                          <a:effectLst/>
                          <a:uLnTx/>
                          <a:uFillTx/>
                          <a:latin typeface="+mn-lt"/>
                        </a:rPr>
                        <a:t>A</a:t>
                      </a:r>
                      <a:r>
                        <a:rPr kumimoji="0" lang="en-US" sz="1400" b="1" i="0" u="none" strike="noStrike" kern="1200" cap="none" spc="0" normalizeH="0" baseline="0" noProof="0" dirty="0" smtClean="0">
                          <a:ln>
                            <a:noFill/>
                          </a:ln>
                          <a:solidFill>
                            <a:prstClr val="white"/>
                          </a:solidFill>
                          <a:effectLst/>
                          <a:uLnTx/>
                          <a:uFillTx/>
                          <a:latin typeface="+mn-lt"/>
                        </a:rPr>
                        <a:t>TO</a:t>
                      </a: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p>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t>VIGENCIA</a:t>
                      </a:r>
                      <a:r>
                        <a:rPr lang="es-CO" sz="14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t>ABRIL-JUNIO 2025</a:t>
                      </a:r>
                    </a:p>
                  </a:txBody>
                  <a:tcPr/>
                </a:tc>
              </a:tr>
              <a:tr h="6431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P</a:t>
                      </a:r>
                      <a:r>
                        <a:rPr lang="es-CO" sz="1100" spc="-5" dirty="0" smtClean="0">
                          <a:effectLst/>
                          <a:latin typeface="+mn-lt"/>
                        </a:rPr>
                        <a:t>R</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A</a:t>
                      </a:r>
                      <a:r>
                        <a:rPr lang="es-CO" sz="1100" spc="-15" dirty="0" smtClean="0">
                          <a:effectLst/>
                          <a:latin typeface="+mn-lt"/>
                        </a:rPr>
                        <a:t>C</a:t>
                      </a:r>
                      <a:r>
                        <a:rPr lang="es-CO" sz="1100" spc="5" dirty="0" smtClean="0">
                          <a:effectLst/>
                          <a:latin typeface="+mn-lt"/>
                        </a:rPr>
                        <a:t>I</a:t>
                      </a:r>
                      <a:r>
                        <a:rPr lang="es-CO" sz="1100" dirty="0" smtClean="0">
                          <a:effectLst/>
                          <a:latin typeface="+mn-lt"/>
                        </a:rPr>
                        <a:t>ON </a:t>
                      </a:r>
                      <a:r>
                        <a:rPr lang="es-CO" sz="1100" spc="-15" dirty="0" smtClean="0">
                          <a:effectLst/>
                          <a:latin typeface="+mn-lt"/>
                        </a:rPr>
                        <a:t>D</a:t>
                      </a:r>
                      <a:r>
                        <a:rPr lang="es-CO" sz="1100" dirty="0" smtClean="0">
                          <a:effectLst/>
                          <a:latin typeface="+mn-lt"/>
                        </a:rPr>
                        <a:t>E </a:t>
                      </a:r>
                      <a:r>
                        <a:rPr lang="es-CO" sz="1100" spc="5" dirty="0" smtClean="0">
                          <a:effectLst/>
                          <a:latin typeface="+mn-lt"/>
                        </a:rPr>
                        <a:t>SE</a:t>
                      </a:r>
                      <a:r>
                        <a:rPr lang="es-CO" sz="1100" spc="-5" dirty="0" smtClean="0">
                          <a:effectLst/>
                          <a:latin typeface="+mn-lt"/>
                        </a:rPr>
                        <a:t>R</a:t>
                      </a:r>
                      <a:r>
                        <a:rPr lang="es-CO" sz="1100" spc="-10" dirty="0" smtClean="0">
                          <a:effectLst/>
                          <a:latin typeface="+mn-lt"/>
                        </a:rPr>
                        <a:t>V</a:t>
                      </a:r>
                      <a:r>
                        <a:rPr lang="es-CO" sz="1100" spc="5" dirty="0" smtClean="0">
                          <a:effectLst/>
                          <a:latin typeface="+mn-lt"/>
                        </a:rPr>
                        <a:t>I</a:t>
                      </a:r>
                      <a:r>
                        <a:rPr lang="es-CO" sz="1100" spc="-5" dirty="0" smtClean="0">
                          <a:effectLst/>
                          <a:latin typeface="+mn-lt"/>
                        </a:rPr>
                        <a:t>C</a:t>
                      </a:r>
                      <a:r>
                        <a:rPr lang="es-CO" sz="1100" spc="5" dirty="0" smtClean="0">
                          <a:effectLst/>
                          <a:latin typeface="+mn-lt"/>
                        </a:rPr>
                        <a:t>I</a:t>
                      </a:r>
                      <a:r>
                        <a:rPr lang="es-CO" sz="1100" spc="-15" dirty="0" smtClean="0">
                          <a:effectLst/>
                          <a:latin typeface="+mn-lt"/>
                        </a:rPr>
                        <a:t>O</a:t>
                      </a:r>
                      <a:r>
                        <a:rPr lang="es-CO" sz="1100" dirty="0" smtClean="0">
                          <a:effectLst/>
                          <a:latin typeface="+mn-lt"/>
                        </a:rPr>
                        <a:t>S </a:t>
                      </a:r>
                      <a:r>
                        <a:rPr lang="es-CO" sz="1100" spc="5" dirty="0" smtClean="0">
                          <a:effectLst/>
                          <a:latin typeface="+mn-lt"/>
                        </a:rPr>
                        <a:t>P</a:t>
                      </a:r>
                      <a:r>
                        <a:rPr lang="es-CO" sz="1100" spc="-5" dirty="0" smtClean="0">
                          <a:effectLst/>
                          <a:latin typeface="+mn-lt"/>
                        </a:rPr>
                        <a:t>R</a:t>
                      </a:r>
                      <a:r>
                        <a:rPr lang="es-CO" sz="1100" dirty="0" smtClean="0">
                          <a:effectLst/>
                          <a:latin typeface="+mn-lt"/>
                        </a:rPr>
                        <a:t>O</a:t>
                      </a:r>
                      <a:r>
                        <a:rPr lang="es-CO" sz="1100" spc="-15" dirty="0" smtClean="0">
                          <a:effectLst/>
                          <a:latin typeface="+mn-lt"/>
                        </a:rPr>
                        <a:t>F</a:t>
                      </a:r>
                      <a:r>
                        <a:rPr lang="es-CO" sz="1100" dirty="0" smtClean="0">
                          <a:effectLst/>
                          <a:latin typeface="+mn-lt"/>
                        </a:rPr>
                        <a:t>.</a:t>
                      </a:r>
                      <a:endParaRPr lang="es-CO" sz="1100" dirty="0" smtClean="0">
                        <a:effectLst/>
                        <a:latin typeface="+mn-lt"/>
                        <a:ea typeface="Times New Roman" panose="02020603050405020304" pitchFamily="18" charset="0"/>
                      </a:endParaRPr>
                    </a:p>
                    <a:p>
                      <a:pPr algn="ctr"/>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dirty="0" smtClean="0">
                          <a:effectLst/>
                          <a:latin typeface="+mn-lt"/>
                          <a:ea typeface="Times New Roman" panose="02020603050405020304" pitchFamily="18" charset="0"/>
                        </a:rPr>
                        <a:t>$596.865.800</a:t>
                      </a:r>
                    </a:p>
                    <a:p>
                      <a:pPr marL="0" marR="0" indent="0" algn="ctr" defTabSz="457200" rtl="0" eaLnBrk="1" fontAlgn="auto" latinLnBrk="0" hangingPunct="1">
                        <a:lnSpc>
                          <a:spcPct val="100000"/>
                        </a:lnSpc>
                        <a:spcBef>
                          <a:spcPts val="0"/>
                        </a:spcBef>
                        <a:spcAft>
                          <a:spcPts val="0"/>
                        </a:spcAft>
                        <a:buClrTx/>
                        <a:buSzTx/>
                        <a:buFontTx/>
                        <a:buNone/>
                        <a:tabLst/>
                        <a:defRPr/>
                      </a:pPr>
                      <a:endParaRPr lang="es-CO" sz="1100" dirty="0" smtClean="0">
                        <a:effectLst/>
                        <a:latin typeface="+mn-lt"/>
                        <a:ea typeface="Times New Roman" panose="02020603050405020304" pitchFamily="18" charset="0"/>
                      </a:endParaRPr>
                    </a:p>
                  </a:txBody>
                  <a:tcPr/>
                </a:tc>
              </a:tr>
              <a:tr h="4893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AP</a:t>
                      </a:r>
                      <a:r>
                        <a:rPr lang="es-CO" sz="1100" spc="-15" dirty="0" smtClean="0">
                          <a:effectLst/>
                          <a:latin typeface="+mn-lt"/>
                        </a:rPr>
                        <a:t>O</a:t>
                      </a:r>
                      <a:r>
                        <a:rPr lang="es-CO" sz="1100" spc="5" dirty="0" smtClean="0">
                          <a:effectLst/>
                          <a:latin typeface="+mn-lt"/>
                        </a:rPr>
                        <a:t>Y</a:t>
                      </a:r>
                      <a:r>
                        <a:rPr lang="es-CO" sz="1100" dirty="0" smtClean="0">
                          <a:effectLst/>
                          <a:latin typeface="+mn-lt"/>
                        </a:rPr>
                        <a:t>O</a:t>
                      </a:r>
                      <a:r>
                        <a:rPr lang="es-CO" sz="1100" spc="-10" dirty="0" smtClean="0">
                          <a:effectLst/>
                          <a:latin typeface="+mn-lt"/>
                        </a:rPr>
                        <a:t> </a:t>
                      </a:r>
                      <a:r>
                        <a:rPr lang="es-CO" sz="1100" dirty="0" smtClean="0">
                          <a:effectLst/>
                          <a:latin typeface="+mn-lt"/>
                        </a:rPr>
                        <a:t>A </a:t>
                      </a:r>
                      <a:r>
                        <a:rPr lang="es-CO" sz="1100" spc="-5" dirty="0" smtClean="0">
                          <a:effectLst/>
                          <a:latin typeface="+mn-lt"/>
                        </a:rPr>
                        <a:t>L</a:t>
                      </a:r>
                      <a:r>
                        <a:rPr lang="es-CO" sz="1100" dirty="0" smtClean="0">
                          <a:effectLst/>
                          <a:latin typeface="+mn-lt"/>
                        </a:rPr>
                        <a:t>A</a:t>
                      </a:r>
                      <a:r>
                        <a:rPr lang="es-CO" sz="1100" spc="5" dirty="0" smtClean="0">
                          <a:effectLst/>
                          <a:latin typeface="+mn-lt"/>
                        </a:rPr>
                        <a:t> </a:t>
                      </a:r>
                      <a:r>
                        <a:rPr lang="es-CO" sz="1100" dirty="0" smtClean="0">
                          <a:effectLst/>
                          <a:latin typeface="+mn-lt"/>
                        </a:rPr>
                        <a:t>G</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I</a:t>
                      </a:r>
                      <a:r>
                        <a:rPr lang="es-CO" sz="1100" dirty="0" smtClean="0">
                          <a:effectLst/>
                          <a:latin typeface="+mn-lt"/>
                        </a:rPr>
                        <a:t>ON</a:t>
                      </a:r>
                      <a:endParaRPr lang="es-CO" sz="1100" dirty="0" smtClean="0">
                        <a:effectLst/>
                        <a:latin typeface="+mn-lt"/>
                        <a:ea typeface="Times New Roman" panose="02020603050405020304" pitchFamily="18" charset="0"/>
                      </a:endParaRPr>
                    </a:p>
                    <a:p>
                      <a:pPr algn="ctr"/>
                      <a:endParaRPr lang="es-CO" dirty="0"/>
                    </a:p>
                  </a:txBody>
                  <a:tcPr/>
                </a:tc>
                <a:tc>
                  <a:txBody>
                    <a:bodyPr/>
                    <a:lstStyle/>
                    <a:p>
                      <a:pPr algn="ctr"/>
                      <a:r>
                        <a:rPr lang="es-CO" sz="1600" dirty="0" smtClean="0"/>
                        <a:t>$424.843.000</a:t>
                      </a:r>
                    </a:p>
                  </a:txBody>
                  <a:tcPr/>
                </a:tc>
              </a:tr>
              <a:tr h="587193">
                <a:tc>
                  <a:txBody>
                    <a:bodyPr/>
                    <a:lstStyle/>
                    <a:p>
                      <a:pPr algn="ctr"/>
                      <a:r>
                        <a:rPr lang="es-CO" sz="1600" dirty="0" smtClean="0">
                          <a:latin typeface="+mn-lt"/>
                        </a:rPr>
                        <a:t>Total </a:t>
                      </a:r>
                      <a:endParaRPr lang="es-CO" sz="1600" dirty="0">
                        <a:latin typeface="+mn-lt"/>
                      </a:endParaRPr>
                    </a:p>
                  </a:txBody>
                  <a:tcPr/>
                </a:tc>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r>
                        <a:rPr lang="es-CO" sz="1600" dirty="0" smtClean="0">
                          <a:latin typeface="+mn-lt"/>
                          <a:cs typeface="Arial" panose="020B0604020202020204" pitchFamily="34" charset="0"/>
                        </a:rPr>
                        <a:t>$1.021.708.800</a:t>
                      </a:r>
                    </a:p>
                    <a:p>
                      <a:pPr marL="4064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txBody>
                  <a:tcPr/>
                </a:tc>
              </a:tr>
            </a:tbl>
          </a:graphicData>
        </a:graphic>
      </p:graphicFrame>
      <p:sp>
        <p:nvSpPr>
          <p:cNvPr id="7" name="CuadroTexto 6"/>
          <p:cNvSpPr txBox="1"/>
          <p:nvPr/>
        </p:nvSpPr>
        <p:spPr>
          <a:xfrm>
            <a:off x="1155129" y="2264172"/>
            <a:ext cx="9407611" cy="1323439"/>
          </a:xfrm>
          <a:prstGeom prst="rect">
            <a:avLst/>
          </a:prstGeom>
          <a:noFill/>
        </p:spPr>
        <p:txBody>
          <a:bodyPr wrap="square" rtlCol="0">
            <a:spAutoFit/>
          </a:bodyPr>
          <a:lstStyle/>
          <a:p>
            <a:pPr algn="just"/>
            <a:r>
              <a:rPr lang="es-CO" sz="1600" dirty="0" smtClean="0"/>
              <a:t>En atención al articulo 3 del decreto 199 del 2024, que establece que, solo se celebrarán los contratos que sean estrictamente necesarios para coadyuvar al cumplimiento de las funciones y fines de cada entidad, cuando dichas actividades no puedan realizarse con personal de planta o requieran conocimientos especializados, informamos un gasto por valor de </a:t>
            </a:r>
            <a:r>
              <a:rPr lang="es-CO" sz="1600" dirty="0">
                <a:latin typeface="Arial" panose="020B0604020202020204" pitchFamily="34" charset="0"/>
                <a:cs typeface="Arial" panose="020B0604020202020204" pitchFamily="34" charset="0"/>
              </a:rPr>
              <a:t>$</a:t>
            </a:r>
            <a:r>
              <a:rPr lang="es-CO" sz="1600" dirty="0" smtClean="0">
                <a:latin typeface="Arial" panose="020B0604020202020204" pitchFamily="34" charset="0"/>
                <a:cs typeface="Arial" panose="020B0604020202020204" pitchFamily="34" charset="0"/>
              </a:rPr>
              <a:t>1.021.708.800 para esta vigencia</a:t>
            </a:r>
            <a:r>
              <a:rPr lang="es-CO" sz="1600" dirty="0" smtClean="0"/>
              <a:t>, justificado en la necesidad de servicios profesionales y de apoyo a la gestión de las diferentes dependencias de la corporación CDA.</a:t>
            </a:r>
            <a:endParaRPr lang="es-CO" sz="1600" dirty="0"/>
          </a:p>
        </p:txBody>
      </p:sp>
      <p:sp>
        <p:nvSpPr>
          <p:cNvPr id="5" name="Rectángulo 4"/>
          <p:cNvSpPr/>
          <p:nvPr/>
        </p:nvSpPr>
        <p:spPr>
          <a:xfrm>
            <a:off x="1212794" y="930339"/>
            <a:ext cx="6600653" cy="461665"/>
          </a:xfrm>
          <a:prstGeom prst="rect">
            <a:avLst/>
          </a:prstGeom>
        </p:spPr>
        <p:txBody>
          <a:bodyPr wrap="none">
            <a:spAutoFit/>
          </a:bodyPr>
          <a:lstStyle/>
          <a:p>
            <a:r>
              <a:rPr lang="es-CO" sz="2400" b="1" dirty="0" smtClean="0">
                <a:solidFill>
                  <a:schemeClr val="accent1"/>
                </a:solidFill>
              </a:rPr>
              <a:t>En atención </a:t>
            </a:r>
            <a:r>
              <a:rPr lang="es-CO" sz="2400" b="1" dirty="0">
                <a:solidFill>
                  <a:schemeClr val="accent1"/>
                </a:solidFill>
              </a:rPr>
              <a:t>al articulo </a:t>
            </a:r>
            <a:r>
              <a:rPr lang="es-CO" sz="2400" b="1" dirty="0" smtClean="0">
                <a:solidFill>
                  <a:schemeClr val="accent1"/>
                </a:solidFill>
              </a:rPr>
              <a:t>3 </a:t>
            </a:r>
            <a:r>
              <a:rPr lang="es-CO" sz="2400" b="1" dirty="0">
                <a:solidFill>
                  <a:schemeClr val="accent1"/>
                </a:solidFill>
              </a:rPr>
              <a:t>del decreto 199 del 2024: </a:t>
            </a:r>
          </a:p>
        </p:txBody>
      </p:sp>
      <p:pic>
        <p:nvPicPr>
          <p:cNvPr id="8"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7539" y="835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2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85804" y="715638"/>
            <a:ext cx="5777544" cy="369332"/>
          </a:xfrm>
          <a:prstGeom prst="rect">
            <a:avLst/>
          </a:prstGeom>
        </p:spPr>
        <p:txBody>
          <a:bodyPr wrap="none">
            <a:spAutoFit/>
          </a:bodyPr>
          <a:lstStyle/>
          <a:p>
            <a:r>
              <a:rPr lang="es-CO" b="1" dirty="0" smtClean="0">
                <a:solidFill>
                  <a:schemeClr val="accent1"/>
                </a:solidFill>
              </a:rPr>
              <a:t>En atención </a:t>
            </a:r>
            <a:r>
              <a:rPr lang="es-CO" b="1" dirty="0">
                <a:solidFill>
                  <a:schemeClr val="accent1"/>
                </a:solidFill>
              </a:rPr>
              <a:t>al articulo 4 del decreto 199 del 2024: </a:t>
            </a:r>
          </a:p>
        </p:txBody>
      </p:sp>
      <p:sp>
        <p:nvSpPr>
          <p:cNvPr id="10" name="Marcador de contenido 2"/>
          <p:cNvSpPr txBox="1">
            <a:spLocks/>
          </p:cNvSpPr>
          <p:nvPr/>
        </p:nvSpPr>
        <p:spPr>
          <a:xfrm>
            <a:off x="785803" y="2445914"/>
            <a:ext cx="8425477" cy="4919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Vacaciones</a:t>
            </a:r>
            <a:r>
              <a:rPr lang="es-CO" dirty="0" smtClean="0">
                <a:solidFill>
                  <a:schemeClr val="tx1"/>
                </a:solidFill>
              </a:rPr>
              <a:t> </a:t>
            </a:r>
            <a:endParaRPr lang="es-CO" dirty="0">
              <a:solidFill>
                <a:schemeClr val="tx1"/>
              </a:solidFill>
            </a:endParaRPr>
          </a:p>
        </p:txBody>
      </p:sp>
      <p:sp>
        <p:nvSpPr>
          <p:cNvPr id="13" name="Rectángulo 12"/>
          <p:cNvSpPr/>
          <p:nvPr/>
        </p:nvSpPr>
        <p:spPr>
          <a:xfrm>
            <a:off x="708454" y="3629958"/>
            <a:ext cx="7998941" cy="1323439"/>
          </a:xfrm>
          <a:prstGeom prst="rect">
            <a:avLst/>
          </a:prstGeom>
        </p:spPr>
        <p:txBody>
          <a:bodyPr wrap="square">
            <a:spAutoFit/>
          </a:bodyPr>
          <a:lstStyle/>
          <a:p>
            <a:pPr algn="just"/>
            <a:r>
              <a:rPr lang="es-CO" sz="1600" dirty="0" smtClean="0"/>
              <a:t>Además, teniendo en cuenta que las vacaciones </a:t>
            </a:r>
            <a:r>
              <a:rPr lang="es-CO" sz="1600" dirty="0"/>
              <a:t>no deben ser acumuladas ni </a:t>
            </a:r>
            <a:r>
              <a:rPr lang="es-CO" sz="1600" dirty="0" smtClean="0"/>
              <a:t>interrumpidas, de acuerdo a lo establecido en el mencionado articulo, solo </a:t>
            </a:r>
            <a:r>
              <a:rPr lang="es-CO" sz="1600" dirty="0"/>
              <a:t>por necesidad del servicio previa disponibilidad presupuestal o retiro podrán ser compensadas en dinero</a:t>
            </a:r>
            <a:r>
              <a:rPr lang="es-CO" sz="1600" dirty="0" smtClean="0"/>
              <a:t>. Desde la corporación trabajamos para fortalecer la estrategia para que se cumpla lo antes mencionado.</a:t>
            </a:r>
            <a:endParaRPr lang="es-CO" sz="1600" dirty="0"/>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3"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85803" y="2937909"/>
            <a:ext cx="8123886" cy="861774"/>
          </a:xfrm>
          <a:prstGeom prst="rect">
            <a:avLst/>
          </a:prstGeom>
        </p:spPr>
        <p:txBody>
          <a:bodyPr wrap="square">
            <a:spAutoFit/>
          </a:bodyPr>
          <a:lstStyle/>
          <a:p>
            <a:pPr algn="just"/>
            <a:r>
              <a:rPr lang="es-CO" sz="1600" dirty="0" smtClean="0"/>
              <a:t>Para el primer semestre del 2025, por concepto de prima de vacaciones hubo un gasto de </a:t>
            </a:r>
            <a:r>
              <a:rPr lang="es-CO" sz="1600" dirty="0">
                <a:cs typeface="Arial" panose="020B0604020202020204" pitchFamily="34" charset="0"/>
              </a:rPr>
              <a:t>$59.792.407</a:t>
            </a:r>
          </a:p>
          <a:p>
            <a:endParaRPr lang="es-CO" sz="1600" dirty="0"/>
          </a:p>
        </p:txBody>
      </p:sp>
      <p:sp>
        <p:nvSpPr>
          <p:cNvPr id="14" name="Marcador de contenido 2"/>
          <p:cNvSpPr txBox="1">
            <a:spLocks/>
          </p:cNvSpPr>
          <p:nvPr/>
        </p:nvSpPr>
        <p:spPr>
          <a:xfrm>
            <a:off x="785804" y="1084970"/>
            <a:ext cx="8425477" cy="4919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Horas extras</a:t>
            </a:r>
          </a:p>
          <a:p>
            <a:pPr marL="0" indent="0">
              <a:buNone/>
            </a:pPr>
            <a:r>
              <a:rPr lang="es-CO" sz="1600" dirty="0">
                <a:solidFill>
                  <a:schemeClr val="tx1"/>
                </a:solidFill>
              </a:rPr>
              <a:t>Para el </a:t>
            </a:r>
            <a:r>
              <a:rPr lang="es-CO" sz="1600" dirty="0" smtClean="0">
                <a:solidFill>
                  <a:schemeClr val="tx1"/>
                </a:solidFill>
              </a:rPr>
              <a:t>primer semestre del </a:t>
            </a:r>
            <a:r>
              <a:rPr lang="es-CO" sz="1600" dirty="0">
                <a:solidFill>
                  <a:schemeClr val="tx1"/>
                </a:solidFill>
              </a:rPr>
              <a:t>2025, la Corporación no  ha incurrido en gastos por este concepto. </a:t>
            </a:r>
          </a:p>
          <a:p>
            <a:pPr marL="0" indent="0">
              <a:buNone/>
            </a:pPr>
            <a:r>
              <a:rPr lang="es-CO" b="1" dirty="0" smtClean="0">
                <a:solidFill>
                  <a:schemeClr val="tx1"/>
                </a:solidFill>
              </a:rPr>
              <a:t> </a:t>
            </a:r>
            <a:r>
              <a:rPr lang="es-CO" dirty="0" smtClean="0">
                <a:solidFill>
                  <a:schemeClr val="tx1"/>
                </a:solidFill>
              </a:rPr>
              <a:t> </a:t>
            </a:r>
            <a:endParaRPr lang="es-CO" dirty="0">
              <a:solidFill>
                <a:schemeClr val="tx1"/>
              </a:solidFill>
            </a:endParaRPr>
          </a:p>
        </p:txBody>
      </p:sp>
      <p:sp>
        <p:nvSpPr>
          <p:cNvPr id="5" name="Marcador de contenido 4"/>
          <p:cNvSpPr>
            <a:spLocks noGrp="1"/>
          </p:cNvSpPr>
          <p:nvPr>
            <p:ph idx="1"/>
          </p:nvPr>
        </p:nvSpPr>
        <p:spPr/>
        <p:txBody>
          <a:bodyPr/>
          <a:lstStyle/>
          <a:p>
            <a:pPr marL="0" indent="0">
              <a:buNone/>
            </a:pPr>
            <a:endParaRPr lang="es-CO" dirty="0"/>
          </a:p>
        </p:txBody>
      </p:sp>
    </p:spTree>
    <p:extLst>
      <p:ext uri="{BB962C8B-B14F-4D97-AF65-F5344CB8AC3E}">
        <p14:creationId xmlns:p14="http://schemas.microsoft.com/office/powerpoint/2010/main" val="301231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44378" y="3375900"/>
            <a:ext cx="8863914" cy="2308324"/>
          </a:xfrm>
          <a:prstGeom prst="rect">
            <a:avLst/>
          </a:prstGeom>
        </p:spPr>
        <p:txBody>
          <a:bodyPr wrap="square">
            <a:spAutoFit/>
          </a:bodyPr>
          <a:lstStyle/>
          <a:p>
            <a:pPr algn="just"/>
            <a:r>
              <a:rPr lang="es-CO" dirty="0"/>
              <a:t>Para este nuevo año, seguimos comprometidos con </a:t>
            </a:r>
            <a:r>
              <a:rPr lang="es-CO" dirty="0" smtClean="0"/>
              <a:t>el objetivo de </a:t>
            </a:r>
            <a:r>
              <a:rPr lang="es-CO" dirty="0"/>
              <a:t>fomentar la virtualidad en las actividades de la corporación, evitando desplazamientos físicos siempre que sea posible. De esta manera, se busca reducir al mínimo los traslados de los servidores públicos, asegurando que solo se realicen cuando sean imprescindibles y estén debidamente justificados. Continuamos eligiendo esta modalidad siempre que sea viable, en línea con las directrices establecidas para optimizar los recursos y mejorar la eficiencia en el desarrollo de las actividades corporativas.</a:t>
            </a:r>
          </a:p>
        </p:txBody>
      </p:sp>
      <p:sp>
        <p:nvSpPr>
          <p:cNvPr id="7" name="Rectángulo 6"/>
          <p:cNvSpPr/>
          <p:nvPr/>
        </p:nvSpPr>
        <p:spPr>
          <a:xfrm>
            <a:off x="844379" y="2363237"/>
            <a:ext cx="5777544" cy="369332"/>
          </a:xfrm>
          <a:prstGeom prst="rect">
            <a:avLst/>
          </a:prstGeom>
        </p:spPr>
        <p:txBody>
          <a:bodyPr wrap="none">
            <a:spAutoFit/>
          </a:bodyPr>
          <a:lstStyle/>
          <a:p>
            <a:r>
              <a:rPr lang="es-CO" b="1" dirty="0" smtClean="0">
                <a:solidFill>
                  <a:schemeClr val="accent1"/>
                </a:solidFill>
              </a:rPr>
              <a:t>En atención al articulo 6 del decreto 199 del 2024: </a:t>
            </a:r>
            <a:endParaRPr lang="es-CO" b="1" dirty="0">
              <a:solidFill>
                <a:schemeClr val="accent1"/>
              </a:solidFill>
            </a:endParaRPr>
          </a:p>
        </p:txBody>
      </p:sp>
      <p:sp>
        <p:nvSpPr>
          <p:cNvPr id="8" name="Rectángulo 7"/>
          <p:cNvSpPr/>
          <p:nvPr/>
        </p:nvSpPr>
        <p:spPr>
          <a:xfrm>
            <a:off x="844378" y="424502"/>
            <a:ext cx="5777544" cy="369332"/>
          </a:xfrm>
          <a:prstGeom prst="rect">
            <a:avLst/>
          </a:prstGeom>
        </p:spPr>
        <p:txBody>
          <a:bodyPr wrap="none">
            <a:spAutoFit/>
          </a:bodyPr>
          <a:lstStyle/>
          <a:p>
            <a:r>
              <a:rPr lang="es-CO" b="1" dirty="0" smtClean="0">
                <a:solidFill>
                  <a:schemeClr val="accent1"/>
                </a:solidFill>
              </a:rPr>
              <a:t>En atención al articulo 5 del decreto 199 del 2024: </a:t>
            </a:r>
            <a:endParaRPr lang="es-CO" b="1" dirty="0">
              <a:solidFill>
                <a:schemeClr val="accent1"/>
              </a:solidFill>
            </a:endParaRPr>
          </a:p>
        </p:txBody>
      </p:sp>
      <p:sp>
        <p:nvSpPr>
          <p:cNvPr id="9" name="Marcador de contenido 2"/>
          <p:cNvSpPr txBox="1">
            <a:spLocks/>
          </p:cNvSpPr>
          <p:nvPr/>
        </p:nvSpPr>
        <p:spPr>
          <a:xfrm>
            <a:off x="844378" y="771742"/>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Mantenimiento </a:t>
            </a:r>
            <a:r>
              <a:rPr lang="es-CO" b="1" dirty="0">
                <a:solidFill>
                  <a:schemeClr val="tx1"/>
                </a:solidFill>
              </a:rPr>
              <a:t>de bienes inmuebles.</a:t>
            </a:r>
            <a:endParaRPr lang="es-CO" dirty="0">
              <a:solidFill>
                <a:schemeClr val="tx1"/>
              </a:solidFill>
            </a:endParaRPr>
          </a:p>
        </p:txBody>
      </p:sp>
      <p:pic>
        <p:nvPicPr>
          <p:cNvPr id="15"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5440" y="95651"/>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44379" y="1131288"/>
            <a:ext cx="8863913" cy="646331"/>
          </a:xfrm>
          <a:prstGeom prst="rect">
            <a:avLst/>
          </a:prstGeom>
        </p:spPr>
        <p:txBody>
          <a:bodyPr wrap="square">
            <a:spAutoFit/>
          </a:bodyPr>
          <a:lstStyle/>
          <a:p>
            <a:r>
              <a:rPr lang="es-CO" dirty="0"/>
              <a:t>Para </a:t>
            </a:r>
            <a:r>
              <a:rPr lang="es-CO" dirty="0" smtClean="0"/>
              <a:t>el </a:t>
            </a:r>
            <a:r>
              <a:rPr lang="es-CO" dirty="0"/>
              <a:t>primer semestre del 2025</a:t>
            </a:r>
            <a:r>
              <a:rPr lang="es-CO" dirty="0" smtClean="0"/>
              <a:t>, </a:t>
            </a:r>
            <a:r>
              <a:rPr lang="es-CO" dirty="0"/>
              <a:t>la Corporación </a:t>
            </a:r>
            <a:r>
              <a:rPr lang="es-CO" dirty="0" smtClean="0"/>
              <a:t>hubo un gasto de </a:t>
            </a:r>
            <a:r>
              <a:rPr lang="es-CO" dirty="0">
                <a:latin typeface="Arial" panose="020B0604020202020204" pitchFamily="34" charset="0"/>
                <a:cs typeface="Arial" panose="020B0604020202020204" pitchFamily="34" charset="0"/>
              </a:rPr>
              <a:t>$36.093.990</a:t>
            </a:r>
          </a:p>
          <a:p>
            <a:r>
              <a:rPr lang="es-CO" dirty="0" smtClean="0"/>
              <a:t>por </a:t>
            </a:r>
            <a:r>
              <a:rPr lang="es-CO" dirty="0"/>
              <a:t>este concepto. </a:t>
            </a:r>
          </a:p>
        </p:txBody>
      </p:sp>
      <p:sp>
        <p:nvSpPr>
          <p:cNvPr id="10" name="Marcador de contenido 2"/>
          <p:cNvSpPr txBox="1">
            <a:spLocks/>
          </p:cNvSpPr>
          <p:nvPr/>
        </p:nvSpPr>
        <p:spPr>
          <a:xfrm>
            <a:off x="844379" y="2892143"/>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Prelación de encuentros virtuales.</a:t>
            </a:r>
            <a:endParaRPr lang="es-CO" dirty="0">
              <a:solidFill>
                <a:schemeClr val="tx1"/>
              </a:solidFill>
            </a:endParaRPr>
          </a:p>
          <a:p>
            <a:pPr marL="0" indent="0">
              <a:buNone/>
            </a:pPr>
            <a:endParaRPr lang="es-CO" dirty="0">
              <a:solidFill>
                <a:schemeClr val="tx1"/>
              </a:solidFill>
            </a:endParaRPr>
          </a:p>
        </p:txBody>
      </p:sp>
    </p:spTree>
    <p:extLst>
      <p:ext uri="{BB962C8B-B14F-4D97-AF65-F5344CB8AC3E}">
        <p14:creationId xmlns:p14="http://schemas.microsoft.com/office/powerpoint/2010/main" val="407278329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11376</TotalTime>
  <Words>1592</Words>
  <Application>Microsoft Office PowerPoint</Application>
  <PresentationFormat>Panorámica</PresentationFormat>
  <Paragraphs>155</Paragraphs>
  <Slides>16</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Montserrat</vt:lpstr>
      <vt:lpstr>Times New Roman</vt:lpstr>
      <vt:lpstr>Wingdings 3</vt:lpstr>
      <vt:lpstr>Diseño personalizado</vt:lpstr>
      <vt:lpstr>CorelDraw.Graphic.22</vt:lpstr>
      <vt:lpstr>Presentación de PowerPoint</vt:lpstr>
      <vt:lpstr>Presentación de PowerPoint</vt:lpstr>
      <vt:lpstr>MARCO LEGAL </vt:lpstr>
      <vt:lpstr>Presentación de PowerPoint</vt:lpstr>
      <vt:lpstr>RESULTADO DEL SEGUIMIENTO Y EVALUACIÓN DE LA OFICINA DE CONTROL INTERNO </vt:lpstr>
      <vt:lpstr>Presentación de PowerPoint</vt:lpstr>
      <vt:lpstr>Presentación de PowerPoint</vt:lpstr>
      <vt:lpstr>Presentación de PowerPoint</vt:lpstr>
      <vt:lpstr>Presentación de PowerPoint</vt:lpstr>
      <vt:lpstr>Presentación de PowerPoint</vt:lpstr>
      <vt:lpstr>En atención a los artículos 9, 10, 11 y 12 del decreto 199 del 2024: </vt:lpstr>
      <vt:lpstr>Presentación de PowerPoint</vt:lpstr>
      <vt:lpstr>En atención a los artículos 17, 18, y 19 del decreto 199 del 2024: </vt:lpstr>
      <vt:lpstr>CONCLUSIONES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 CDA</dc:creator>
  <cp:lastModifiedBy>Usuario de Windows</cp:lastModifiedBy>
  <cp:revision>581</cp:revision>
  <dcterms:created xsi:type="dcterms:W3CDTF">2022-03-11T16:10:54Z</dcterms:created>
  <dcterms:modified xsi:type="dcterms:W3CDTF">2026-02-11T20:45:00Z</dcterms:modified>
</cp:coreProperties>
</file>