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885" r:id="rId2"/>
    <p:sldId id="1094" r:id="rId3"/>
    <p:sldId id="1095" r:id="rId4"/>
    <p:sldId id="1103" r:id="rId5"/>
    <p:sldId id="937" r:id="rId6"/>
    <p:sldId id="1104" r:id="rId7"/>
    <p:sldId id="1108" r:id="rId8"/>
    <p:sldId id="1105" r:id="rId9"/>
    <p:sldId id="1106" r:id="rId10"/>
    <p:sldId id="1109" r:id="rId11"/>
    <p:sldId id="953" r:id="rId12"/>
    <p:sldId id="1107" r:id="rId13"/>
    <p:sldId id="961" r:id="rId14"/>
    <p:sldId id="962" r:id="rId15"/>
    <p:sldId id="963" r:id="rId16"/>
    <p:sldId id="1053" r:id="rId17"/>
    <p:sldId id="1085" r:id="rId18"/>
  </p:sldIdLst>
  <p:sldSz cx="12192000" cy="6858000"/>
  <p:notesSz cx="7099300" cy="102346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F7"/>
    <a:srgbClr val="339933"/>
    <a:srgbClr val="3399FF"/>
    <a:srgbClr val="DC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887" autoAdjust="0"/>
  </p:normalViewPr>
  <p:slideViewPr>
    <p:cSldViewPr snapToGrid="0">
      <p:cViewPr varScale="1">
        <p:scale>
          <a:sx n="99" d="100"/>
          <a:sy n="99" d="100"/>
        </p:scale>
        <p:origin x="473" y="10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2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64F578A-94B8-4067-A86A-44F9530E8A7E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9CC3C8D-5D9D-4FD9-BBCC-C631677EFF3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777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9425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dirty="0"/>
          </a:p>
        </p:txBody>
      </p:sp>
      <p:sp>
        <p:nvSpPr>
          <p:cNvPr id="102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F9643D1-813E-40F5-9184-F7250C49570E}" type="slidenum">
              <a:rPr lang="es-CO" altLang="es-CO" smtClean="0"/>
              <a:pPr/>
              <a:t>1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83061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6CD0-1B5C-4001-AD66-6483357A76A2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4AC-E45E-41A1-9C1C-20ACF2D2737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118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6CD0-1B5C-4001-AD66-6483357A76A2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4AC-E45E-41A1-9C1C-20ACF2D2737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851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6CD0-1B5C-4001-AD66-6483357A76A2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4AC-E45E-41A1-9C1C-20ACF2D2737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902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6CD0-1B5C-4001-AD66-6483357A76A2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4AC-E45E-41A1-9C1C-20ACF2D2737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773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6CD0-1B5C-4001-AD66-6483357A76A2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4AC-E45E-41A1-9C1C-20ACF2D2737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0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6CD0-1B5C-4001-AD66-6483357A76A2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4AC-E45E-41A1-9C1C-20ACF2D2737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228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6CD0-1B5C-4001-AD66-6483357A76A2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4AC-E45E-41A1-9C1C-20ACF2D2737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223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6CD0-1B5C-4001-AD66-6483357A76A2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4AC-E45E-41A1-9C1C-20ACF2D2737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438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6CD0-1B5C-4001-AD66-6483357A76A2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4AC-E45E-41A1-9C1C-20ACF2D2737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974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6CD0-1B5C-4001-AD66-6483357A76A2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4AC-E45E-41A1-9C1C-20ACF2D2737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189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6CD0-1B5C-4001-AD66-6483357A76A2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4AC-E45E-41A1-9C1C-20ACF2D2737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127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6CD0-1B5C-4001-AD66-6483357A76A2}" type="datetimeFigureOut">
              <a:rPr lang="es-CO" smtClean="0"/>
              <a:pPr/>
              <a:t>15/11/2019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74AC-E45E-41A1-9C1C-20ACF2D2737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096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33575" y="4619520"/>
            <a:ext cx="83915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INFORME DE GESTIÓN </a:t>
            </a:r>
          </a:p>
          <a:p>
            <a:pPr algn="ctr">
              <a:defRPr/>
            </a:pPr>
            <a:r>
              <a:rPr lang="es-CO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 TRIMESTRE 2019 </a:t>
            </a:r>
          </a:p>
        </p:txBody>
      </p:sp>
      <p:sp>
        <p:nvSpPr>
          <p:cNvPr id="10" name="1 CuadroTexto"/>
          <p:cNvSpPr txBox="1"/>
          <p:nvPr/>
        </p:nvSpPr>
        <p:spPr>
          <a:xfrm>
            <a:off x="5227677" y="4003199"/>
            <a:ext cx="37601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Guainía – Guaviare - Vaupés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70" y="821586"/>
            <a:ext cx="6432703" cy="327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86066"/>
              </p:ext>
            </p:extLst>
          </p:nvPr>
        </p:nvGraphicFramePr>
        <p:xfrm>
          <a:off x="237389" y="175840"/>
          <a:ext cx="11649811" cy="6497521"/>
        </p:xfrm>
        <a:graphic>
          <a:graphicData uri="http://schemas.openxmlformats.org/drawingml/2006/table">
            <a:tbl>
              <a:tblPr/>
              <a:tblGrid>
                <a:gridCol w="2317681">
                  <a:extLst>
                    <a:ext uri="{9D8B030D-6E8A-4147-A177-3AD203B41FA5}">
                      <a16:colId xmlns:a16="http://schemas.microsoft.com/office/drawing/2014/main" val="2654023977"/>
                    </a:ext>
                  </a:extLst>
                </a:gridCol>
                <a:gridCol w="1093680">
                  <a:extLst>
                    <a:ext uri="{9D8B030D-6E8A-4147-A177-3AD203B41FA5}">
                      <a16:colId xmlns:a16="http://schemas.microsoft.com/office/drawing/2014/main" val="188247847"/>
                    </a:ext>
                  </a:extLst>
                </a:gridCol>
                <a:gridCol w="1074580">
                  <a:extLst>
                    <a:ext uri="{9D8B030D-6E8A-4147-A177-3AD203B41FA5}">
                      <a16:colId xmlns:a16="http://schemas.microsoft.com/office/drawing/2014/main" val="2353243381"/>
                    </a:ext>
                  </a:extLst>
                </a:gridCol>
                <a:gridCol w="750500">
                  <a:extLst>
                    <a:ext uri="{9D8B030D-6E8A-4147-A177-3AD203B41FA5}">
                      <a16:colId xmlns:a16="http://schemas.microsoft.com/office/drawing/2014/main" val="4062044343"/>
                    </a:ext>
                  </a:extLst>
                </a:gridCol>
                <a:gridCol w="622574">
                  <a:extLst>
                    <a:ext uri="{9D8B030D-6E8A-4147-A177-3AD203B41FA5}">
                      <a16:colId xmlns:a16="http://schemas.microsoft.com/office/drawing/2014/main" val="357085828"/>
                    </a:ext>
                  </a:extLst>
                </a:gridCol>
                <a:gridCol w="208062">
                  <a:extLst>
                    <a:ext uri="{9D8B030D-6E8A-4147-A177-3AD203B41FA5}">
                      <a16:colId xmlns:a16="http://schemas.microsoft.com/office/drawing/2014/main" val="2276851437"/>
                    </a:ext>
                  </a:extLst>
                </a:gridCol>
                <a:gridCol w="926207">
                  <a:extLst>
                    <a:ext uri="{9D8B030D-6E8A-4147-A177-3AD203B41FA5}">
                      <a16:colId xmlns:a16="http://schemas.microsoft.com/office/drawing/2014/main" val="351337464"/>
                    </a:ext>
                  </a:extLst>
                </a:gridCol>
                <a:gridCol w="671289">
                  <a:extLst>
                    <a:ext uri="{9D8B030D-6E8A-4147-A177-3AD203B41FA5}">
                      <a16:colId xmlns:a16="http://schemas.microsoft.com/office/drawing/2014/main" val="69163875"/>
                    </a:ext>
                  </a:extLst>
                </a:gridCol>
                <a:gridCol w="3985238">
                  <a:extLst>
                    <a:ext uri="{9D8B030D-6E8A-4147-A177-3AD203B41FA5}">
                      <a16:colId xmlns:a16="http://schemas.microsoft.com/office/drawing/2014/main" val="2042476279"/>
                    </a:ext>
                  </a:extLst>
                </a:gridCol>
              </a:tblGrid>
              <a:tr h="547685">
                <a:tc gridSpan="9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OBJETIVO 2. PROTEGER Y ASEGURAR EL USO SOSTENIBLE DEL CAPITAL NATURAL Y MEJORAR LA CALIDAD AMBIENTAL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5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09738"/>
                  </a:ext>
                </a:extLst>
              </a:tr>
              <a:tr h="614344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 2.4. Fortalecimiento institucional y gobernanza, para optimizar el desempeño del SINA, la educación e investigación y la generación de información y conocimiento ambiental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6685"/>
                  </a:ext>
                </a:extLst>
              </a:tr>
              <a:tr h="625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financiero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avance 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824139"/>
                  </a:ext>
                </a:extLst>
              </a:tr>
              <a:tr h="384342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 proyecto 2.4.1. Implementación de herramientas tecnológicas y sistemas de información para fortalecer el ejercicio transparente y eficiente de la gestión ambiental institucional. 2017</a:t>
                      </a:r>
                      <a:endParaRPr lang="es-CO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37852"/>
                  </a:ext>
                </a:extLst>
              </a:tr>
              <a:tr h="6722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Proyecto 2.4.1.4</a:t>
                      </a:r>
                      <a:r>
                        <a:rPr lang="es-CO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Implementación de herramientas tecnológicas y sistemas de información para fortalecer el ejercicio transparente y eficiente d</a:t>
                      </a:r>
                      <a:r>
                        <a:rPr lang="es-CO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e la gestión ambiental institucional.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Fuentes: RP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$70.000.000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O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90% </a:t>
                      </a:r>
                      <a:r>
                        <a:rPr lang="es-CO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auditorias internas en los tres departamentos de la jurisdicción.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Diagnostico para la implementación del 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 integrado de planeación y gestión (MIPG).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proceso la auditoria de seguimiento a la certificación en la norma ISO 9001:2015 por el ente certificado SGS Colombia. </a:t>
                      </a:r>
                    </a:p>
                    <a:p>
                      <a:pPr marL="171450" indent="-171450"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proceso ajustes y rediseño del sitio web de la corporación, página web </a:t>
                      </a:r>
                      <a:r>
                        <a:rPr lang="es-MX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www.cda.gov.co), plataforma SIGAE (sigae.cda.gov.co) y aplicativo banco de proyectos </a:t>
                      </a:r>
                      <a:r>
                        <a:rPr lang="es-CO" sz="1050" dirty="0"/>
                        <a:t>https://nuevobancoproycda.cda.gov.co/</a:t>
                      </a:r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proceso la adquisición de materiales para adelantar acciones d</a:t>
                      </a:r>
                      <a:r>
                        <a:rPr lang="es-E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 Programa de Gestión Documental.</a:t>
                      </a:r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089305"/>
                  </a:ext>
                </a:extLst>
              </a:tr>
              <a:tr h="4131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$61.461.971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87,8% 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86387"/>
                  </a:ext>
                </a:extLst>
              </a:tr>
              <a:tr h="3939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$32.376.121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46,3%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88159"/>
                  </a:ext>
                </a:extLst>
              </a:tr>
              <a:tr h="6030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$32.376.121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46,3%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702289"/>
                  </a:ext>
                </a:extLst>
              </a:tr>
              <a:tr h="300614">
                <a:tc gridSpan="9">
                  <a:txBody>
                    <a:bodyPr/>
                    <a:lstStyle/>
                    <a:p>
                      <a:pPr algn="ctr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402256"/>
                  </a:ext>
                </a:extLst>
              </a:tr>
              <a:tr h="586622">
                <a:tc rowSpan="4">
                  <a:txBody>
                    <a:bodyPr/>
                    <a:lstStyle/>
                    <a:p>
                      <a:pPr algn="ctr" rtl="0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CO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PRESUPUESTO  </a:t>
                      </a:r>
                    </a:p>
                    <a:p>
                      <a:pPr algn="ctr" rtl="0" fontAlgn="t"/>
                      <a:r>
                        <a:rPr lang="es-CO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 2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2019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$ 3.534.589.177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Avance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financiero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$2.388.012.210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OBSERVACIONES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779442"/>
                  </a:ext>
                </a:extLst>
              </a:tr>
              <a:tr h="452138">
                <a:tc vMerge="1">
                  <a:txBody>
                    <a:bodyPr/>
                    <a:lstStyle/>
                    <a:p>
                      <a:pPr algn="ctr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$ 2.593.336.626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73,4%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$2.361.661.974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99%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s-ES" sz="1050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17920"/>
                  </a:ext>
                </a:extLst>
              </a:tr>
              <a:tr h="452138">
                <a:tc vMerge="1">
                  <a:txBody>
                    <a:bodyPr/>
                    <a:lstStyle/>
                    <a:p>
                      <a:pPr algn="ctr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$ 772.117.366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21,8%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$2.210.218.116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93%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5360"/>
                  </a:ext>
                </a:extLst>
              </a:tr>
              <a:tr h="452138">
                <a:tc vMerge="1">
                  <a:txBody>
                    <a:bodyPr/>
                    <a:lstStyle/>
                    <a:p>
                      <a:pPr algn="ctr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$ 756.494.205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21,4%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$2.210.218.116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93%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49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83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921559" y="5185135"/>
            <a:ext cx="7980216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OBJETIVO 4.  PROTECCIÓN Y CONSERVACIÓN DE TERRITORIOS Y ECOSISTEMAS, MITIGACIÓN Y ADAPTACIÓN DEL CAMBIO CLIMÁTICO, ORDENAMIENTO  AMBIENTAL  EN TERRITORIOS DE LOS PUEBLOS INDÍGENAS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893873" y="304098"/>
            <a:ext cx="6260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PLAN DE ACCIÓN 2016- 2019</a:t>
            </a: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03" y="1011984"/>
            <a:ext cx="4108328" cy="4062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7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70825"/>
              </p:ext>
            </p:extLst>
          </p:nvPr>
        </p:nvGraphicFramePr>
        <p:xfrm>
          <a:off x="131886" y="114299"/>
          <a:ext cx="11895994" cy="6679485"/>
        </p:xfrm>
        <a:graphic>
          <a:graphicData uri="http://schemas.openxmlformats.org/drawingml/2006/table">
            <a:tbl>
              <a:tblPr/>
              <a:tblGrid>
                <a:gridCol w="2366660">
                  <a:extLst>
                    <a:ext uri="{9D8B030D-6E8A-4147-A177-3AD203B41FA5}">
                      <a16:colId xmlns:a16="http://schemas.microsoft.com/office/drawing/2014/main" val="2654023977"/>
                    </a:ext>
                  </a:extLst>
                </a:gridCol>
                <a:gridCol w="1145660">
                  <a:extLst>
                    <a:ext uri="{9D8B030D-6E8A-4147-A177-3AD203B41FA5}">
                      <a16:colId xmlns:a16="http://schemas.microsoft.com/office/drawing/2014/main" val="188247847"/>
                    </a:ext>
                  </a:extLst>
                </a:gridCol>
                <a:gridCol w="1129589">
                  <a:extLst>
                    <a:ext uri="{9D8B030D-6E8A-4147-A177-3AD203B41FA5}">
                      <a16:colId xmlns:a16="http://schemas.microsoft.com/office/drawing/2014/main" val="2736843885"/>
                    </a:ext>
                  </a:extLst>
                </a:gridCol>
                <a:gridCol w="750118">
                  <a:extLst>
                    <a:ext uri="{9D8B030D-6E8A-4147-A177-3AD203B41FA5}">
                      <a16:colId xmlns:a16="http://schemas.microsoft.com/office/drawing/2014/main" val="2155131515"/>
                    </a:ext>
                  </a:extLst>
                </a:gridCol>
                <a:gridCol w="697168">
                  <a:extLst>
                    <a:ext uri="{9D8B030D-6E8A-4147-A177-3AD203B41FA5}">
                      <a16:colId xmlns:a16="http://schemas.microsoft.com/office/drawing/2014/main" val="3425640663"/>
                    </a:ext>
                  </a:extLst>
                </a:gridCol>
                <a:gridCol w="5806799">
                  <a:extLst>
                    <a:ext uri="{9D8B030D-6E8A-4147-A177-3AD203B41FA5}">
                      <a16:colId xmlns:a16="http://schemas.microsoft.com/office/drawing/2014/main" val="2927518240"/>
                    </a:ext>
                  </a:extLst>
                </a:gridCol>
              </a:tblGrid>
              <a:tr h="511504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OBJETIVO 4. PROTECCIÓN Y CONSERVACIÓN DE TERRITORIOS Y ECOSISTEMAS, MITIGACIÓN Y ADAPTACIÓN DEL CAMBIO CLIMÁTICO. ORDENAMIENTO AMBIENTAL EN TERRITORIOS DE LOS PUEBLOS INDÍGENAS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5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09738"/>
                  </a:ext>
                </a:extLst>
              </a:tr>
              <a:tr h="30618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effectLst/>
                        </a:rPr>
                        <a:t>Estrategia 4.1. Protección y conservación de territorios y ecosistemas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6685"/>
                  </a:ext>
                </a:extLst>
              </a:tr>
              <a:tr h="3374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financiero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avance 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24139"/>
                  </a:ext>
                </a:extLst>
              </a:tr>
              <a:tr h="235788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 proyecto 4.1.2. Establecimiento de acuerdos de manejo de los recursos naturales en territorios indígenas 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94198"/>
                  </a:ext>
                </a:extLst>
              </a:tr>
              <a:tr h="321003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4.1.2.2. Establecimiento de acuerdos de manejo de los recursos naturales en territorios indígenas, departamento de Guaviare.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Fuente:RP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$ 80.000.000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0%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s-CO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 1.</a:t>
                      </a:r>
                      <a:r>
                        <a:rPr lang="es-CO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Líderes del departamento del Guaviare capacitados en gestión ambiental</a:t>
                      </a:r>
                    </a:p>
                    <a:p>
                      <a:r>
                        <a:rPr lang="es-CO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 2. </a:t>
                      </a:r>
                      <a:r>
                        <a:rPr lang="es-CO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acuerdo para conservación y recuperación de recursos naturales suscrito</a:t>
                      </a:r>
                    </a:p>
                    <a:p>
                      <a:pPr algn="l" rtl="0" fontAlgn="ctr"/>
                      <a:endParaRPr lang="es-CO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</a:t>
                      </a: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 precontractual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6132"/>
                  </a:ext>
                </a:extLst>
              </a:tr>
              <a:tr h="2177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85846"/>
                  </a:ext>
                </a:extLst>
              </a:tr>
              <a:tr h="228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78398"/>
                  </a:ext>
                </a:extLst>
              </a:tr>
              <a:tr h="1916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02664"/>
                  </a:ext>
                </a:extLst>
              </a:tr>
              <a:tr h="21641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dirty="0">
                          <a:effectLst/>
                        </a:rPr>
                        <a:t>Macro proyecto 4.1.3. Implementación de sistemas de restauración ambiental en territorios indígenas acorde a usos y costumbres ancestrales</a:t>
                      </a:r>
                      <a:endParaRPr lang="es-CO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00170"/>
                  </a:ext>
                </a:extLst>
              </a:tr>
              <a:tr h="243886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4.1.3.3. Implementación de sistemas de restauración ambiental en territorios indígenas acorde a usos y costumbres ancestrales, departamento de Guainía. 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Fuente:RP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$ 80.000.000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0%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s-CO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 1. </a:t>
                      </a:r>
                      <a:r>
                        <a:rPr lang="es-CO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Servicio de apoyo para el fortalecimiento de unidades productivas colectivas para la generación de ingresos.</a:t>
                      </a:r>
                    </a:p>
                    <a:p>
                      <a:r>
                        <a:rPr lang="es-CO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 2.</a:t>
                      </a:r>
                      <a:r>
                        <a:rPr lang="es-CO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Documentos de investigación para la conservación de la biodiversidad y sus servicios ecosistémicos.</a:t>
                      </a:r>
                    </a:p>
                    <a:p>
                      <a:pPr algn="l" rtl="0" fontAlgn="ctr"/>
                      <a:endParaRPr lang="es-CO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</a:t>
                      </a: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 contractual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11785"/>
                  </a:ext>
                </a:extLst>
              </a:tr>
              <a:tr h="2438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2924"/>
                  </a:ext>
                </a:extLst>
              </a:tr>
              <a:tr h="2438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502"/>
                  </a:ext>
                </a:extLst>
              </a:tr>
              <a:tr h="2703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721"/>
                  </a:ext>
                </a:extLst>
              </a:tr>
              <a:tr h="28302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Estrategia 4.2. Ordenamiento ambiental en territorios indígenas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88443"/>
                  </a:ext>
                </a:extLst>
              </a:tr>
              <a:tr h="21998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u="none" strike="noStrike" dirty="0">
                          <a:effectLst/>
                        </a:rPr>
                        <a:t>Macro proyecto 4.2.1. </a:t>
                      </a:r>
                      <a:r>
                        <a:rPr lang="es-CO" sz="1050" b="1" u="none" strike="noStrike" kern="1200" baseline="0" dirty="0"/>
                        <a:t>Apoyo a la formulación de Planes de Vida Indígena</a:t>
                      </a:r>
                      <a:endParaRPr lang="es-CO" sz="10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37852"/>
                  </a:ext>
                </a:extLst>
              </a:tr>
              <a:tr h="29497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Proyecto 4.2.1.1. </a:t>
                      </a: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Formulación e implementación de planes de vida indígena, departamento de </a:t>
                      </a:r>
                      <a:r>
                        <a:rPr lang="es-CO" sz="105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Vaupés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Fuente:RP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$ 80.000.000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0%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 1. </a:t>
                      </a:r>
                      <a:r>
                        <a:rPr lang="es-CO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Realizar el acompañamiento institucional para la inclusión del componente ordenamiento territorial propio al Plan de Vida Indígena de forma colectiva y participativa.</a:t>
                      </a:r>
                    </a:p>
                    <a:p>
                      <a:pPr marL="0" algn="l" defTabSz="914400" rtl="0" eaLnBrk="1" latinLnBrk="0" hangingPunct="1"/>
                      <a:r>
                        <a:rPr lang="es-CO" sz="105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 2. </a:t>
                      </a:r>
                      <a:r>
                        <a:rPr lang="es-CO" sz="105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Entrega documento ajustado PIVI</a:t>
                      </a:r>
                    </a:p>
                    <a:p>
                      <a:pPr algn="just" rtl="0" fontAlgn="ctr"/>
                      <a:endParaRPr lang="es-CO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rtl="0" fontAlgn="ctr"/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</a:t>
                      </a: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 de suscripción del </a:t>
                      </a:r>
                      <a:r>
                        <a:rPr lang="es-CO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de cooperación científica y tecnología.  Lo anterior se debe a la inclusión de la variable ordenamiento territorial como componente principal del plan de vida de ASATIQ.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089305"/>
                  </a:ext>
                </a:extLst>
              </a:tr>
              <a:tr h="2949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86387"/>
                  </a:ext>
                </a:extLst>
              </a:tr>
              <a:tr h="2949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88159"/>
                  </a:ext>
                </a:extLst>
              </a:tr>
              <a:tr h="2949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702289"/>
                  </a:ext>
                </a:extLst>
              </a:tr>
              <a:tr h="227422">
                <a:tc gridSpan="6">
                  <a:txBody>
                    <a:bodyPr/>
                    <a:lstStyle/>
                    <a:p>
                      <a:pPr algn="ctr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402256"/>
                  </a:ext>
                </a:extLst>
              </a:tr>
              <a:tr h="337462">
                <a:tc rowSpan="4">
                  <a:txBody>
                    <a:bodyPr/>
                    <a:lstStyle/>
                    <a:p>
                      <a:pPr algn="ctr" rtl="0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CO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PRESUPUESTO  </a:t>
                      </a:r>
                    </a:p>
                    <a:p>
                      <a:pPr algn="ctr" rtl="0" fontAlgn="t"/>
                      <a:r>
                        <a:rPr lang="es-CO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 4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$240.000.000,00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OBSERVACIONES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779442"/>
                  </a:ext>
                </a:extLst>
              </a:tr>
              <a:tr h="273731">
                <a:tc vMerge="1">
                  <a:txBody>
                    <a:bodyPr/>
                    <a:lstStyle/>
                    <a:p>
                      <a:pPr algn="ctr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17920"/>
                  </a:ext>
                </a:extLst>
              </a:tr>
              <a:tr h="294976">
                <a:tc vMerge="1">
                  <a:txBody>
                    <a:bodyPr/>
                    <a:lstStyle/>
                    <a:p>
                      <a:pPr algn="ctr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s-CO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325360"/>
                  </a:ext>
                </a:extLst>
              </a:tr>
              <a:tr h="294976">
                <a:tc vMerge="1">
                  <a:txBody>
                    <a:bodyPr/>
                    <a:lstStyle/>
                    <a:p>
                      <a:pPr algn="ctr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s-CO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949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77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0138" y="844983"/>
            <a:ext cx="7886700" cy="955879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s-CO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RECAUDOS 2019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55" y="2099881"/>
            <a:ext cx="6432703" cy="327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2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Rectángulo"/>
          <p:cNvSpPr/>
          <p:nvPr/>
        </p:nvSpPr>
        <p:spPr>
          <a:xfrm>
            <a:off x="3103686" y="541917"/>
            <a:ext cx="6035627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s-CO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RECAUDOS 2019 RECURSOS PROPIOS</a:t>
            </a:r>
            <a:endParaRPr lang="es-CO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C2E35D9-AA2A-48C1-A748-7EAD9C443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85953"/>
              </p:ext>
            </p:extLst>
          </p:nvPr>
        </p:nvGraphicFramePr>
        <p:xfrm>
          <a:off x="1600200" y="1262288"/>
          <a:ext cx="9328811" cy="4068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788">
                  <a:extLst>
                    <a:ext uri="{9D8B030D-6E8A-4147-A177-3AD203B41FA5}">
                      <a16:colId xmlns:a16="http://schemas.microsoft.com/office/drawing/2014/main" val="4053879542"/>
                    </a:ext>
                  </a:extLst>
                </a:gridCol>
                <a:gridCol w="2836312">
                  <a:extLst>
                    <a:ext uri="{9D8B030D-6E8A-4147-A177-3AD203B41FA5}">
                      <a16:colId xmlns:a16="http://schemas.microsoft.com/office/drawing/2014/main" val="213602559"/>
                    </a:ext>
                  </a:extLst>
                </a:gridCol>
                <a:gridCol w="1701788">
                  <a:extLst>
                    <a:ext uri="{9D8B030D-6E8A-4147-A177-3AD203B41FA5}">
                      <a16:colId xmlns:a16="http://schemas.microsoft.com/office/drawing/2014/main" val="3147307394"/>
                    </a:ext>
                  </a:extLst>
                </a:gridCol>
                <a:gridCol w="1688493">
                  <a:extLst>
                    <a:ext uri="{9D8B030D-6E8A-4147-A177-3AD203B41FA5}">
                      <a16:colId xmlns:a16="http://schemas.microsoft.com/office/drawing/2014/main" val="1415295745"/>
                    </a:ext>
                  </a:extLst>
                </a:gridCol>
                <a:gridCol w="1400430">
                  <a:extLst>
                    <a:ext uri="{9D8B030D-6E8A-4147-A177-3AD203B41FA5}">
                      <a16:colId xmlns:a16="http://schemas.microsoft.com/office/drawing/2014/main" val="3158037491"/>
                    </a:ext>
                  </a:extLst>
                </a:gridCol>
              </a:tblGrid>
              <a:tr h="3239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COD CTA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DETALLE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VALOR ($)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>
                          <a:effectLst/>
                        </a:rPr>
                        <a:t>VALOR ($)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>
                          <a:effectLst/>
                        </a:rPr>
                        <a:t>%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64370"/>
                  </a:ext>
                </a:extLst>
              </a:tr>
              <a:tr h="3012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PROYECTADO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RECAUDADO A 31 DE OCTUBRE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RECAUDADO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477167"/>
                  </a:ext>
                </a:extLst>
              </a:tr>
              <a:tr h="53485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u="none" strike="noStrike" dirty="0">
                          <a:effectLst/>
                        </a:rPr>
                        <a:t>GRAN TOTAL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1" u="none" strike="noStrike" dirty="0">
                          <a:effectLst/>
                        </a:rPr>
                        <a:t>2.014.847.437,73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2.020.018.694,34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1157474"/>
                  </a:ext>
                </a:extLst>
              </a:tr>
              <a:tr h="4634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3111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u="none" strike="noStrike" dirty="0">
                          <a:effectLst/>
                        </a:rPr>
                        <a:t>PORCENTAJE O SOBRETASA AMBIENTAL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u="none" strike="noStrike" dirty="0">
                          <a:effectLst/>
                        </a:rPr>
                        <a:t>916.000.000,00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960.629.133,00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4597462"/>
                  </a:ext>
                </a:extLst>
              </a:tr>
              <a:tr h="3239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312201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u="none" strike="noStrike" dirty="0">
                          <a:effectLst/>
                        </a:rPr>
                        <a:t>EVALUACION Y SEGUIMIENTO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u="none" strike="noStrike" dirty="0">
                          <a:effectLst/>
                        </a:rPr>
                        <a:t>338.000.000,00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322.229.963,00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0413157"/>
                  </a:ext>
                </a:extLst>
              </a:tr>
              <a:tr h="3239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312203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u="none" strike="noStrike" dirty="0">
                          <a:effectLst/>
                        </a:rPr>
                        <a:t>PUBLICACIONES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u="none" strike="noStrike" dirty="0">
                          <a:effectLst/>
                        </a:rPr>
                        <a:t>6.500.000,00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7.343.054,34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0686940"/>
                  </a:ext>
                </a:extLst>
              </a:tr>
              <a:tr h="3239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312801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u="none" strike="noStrike" dirty="0">
                          <a:effectLst/>
                        </a:rPr>
                        <a:t>TASA RETRIBUTIVA (15.000.000)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u="none" strike="noStrike" dirty="0">
                          <a:effectLst/>
                        </a:rPr>
                        <a:t>115.000.000,00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174.219.651,00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952649"/>
                  </a:ext>
                </a:extLst>
              </a:tr>
              <a:tr h="31744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312802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u="none" strike="noStrike" dirty="0">
                          <a:effectLst/>
                        </a:rPr>
                        <a:t>TASA POR USO DEL AGUA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364.847.437,73</a:t>
                      </a:r>
                      <a:endParaRPr lang="es-C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355.856.089,00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7296331"/>
                  </a:ext>
                </a:extLst>
              </a:tr>
              <a:tr h="3239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312803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u="none" strike="noStrike" dirty="0">
                          <a:effectLst/>
                        </a:rPr>
                        <a:t>MULTAS Y SANCIONES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u="none" strike="noStrike" dirty="0">
                          <a:effectLst/>
                        </a:rPr>
                        <a:t>144.500.000,00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79.121.985,00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2052325"/>
                  </a:ext>
                </a:extLst>
              </a:tr>
              <a:tr h="3239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312804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u="none" strike="noStrike">
                          <a:effectLst/>
                        </a:rPr>
                        <a:t>OTROS INGRESOS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u="none" strike="noStrike" dirty="0">
                          <a:effectLst/>
                        </a:rPr>
                        <a:t>30.000.000,00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13.102.234,98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205095"/>
                  </a:ext>
                </a:extLst>
              </a:tr>
              <a:tr h="31198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312907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u="none" strike="noStrike" dirty="0">
                          <a:effectLst/>
                        </a:rPr>
                        <a:t>APROVECHAMIENTOS FORESTALES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u="none" strike="noStrike" dirty="0">
                          <a:effectLst/>
                        </a:rPr>
                        <a:t>100.000.000,00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107.516.584,02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419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56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98" y="1081558"/>
            <a:ext cx="7886700" cy="713913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EJECUCIÓN PRESUPUESTAL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2" y="1997243"/>
            <a:ext cx="6432703" cy="327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9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48327"/>
              </p:ext>
            </p:extLst>
          </p:nvPr>
        </p:nvGraphicFramePr>
        <p:xfrm>
          <a:off x="1811216" y="342912"/>
          <a:ext cx="8827476" cy="5806275"/>
        </p:xfrm>
        <a:graphic>
          <a:graphicData uri="http://schemas.openxmlformats.org/drawingml/2006/table">
            <a:tbl>
              <a:tblPr/>
              <a:tblGrid>
                <a:gridCol w="3235569">
                  <a:extLst>
                    <a:ext uri="{9D8B030D-6E8A-4147-A177-3AD203B41FA5}">
                      <a16:colId xmlns:a16="http://schemas.microsoft.com/office/drawing/2014/main" val="47603661"/>
                    </a:ext>
                  </a:extLst>
                </a:gridCol>
                <a:gridCol w="896815">
                  <a:extLst>
                    <a:ext uri="{9D8B030D-6E8A-4147-A177-3AD203B41FA5}">
                      <a16:colId xmlns:a16="http://schemas.microsoft.com/office/drawing/2014/main" val="1838720178"/>
                    </a:ext>
                  </a:extLst>
                </a:gridCol>
                <a:gridCol w="422031">
                  <a:extLst>
                    <a:ext uri="{9D8B030D-6E8A-4147-A177-3AD203B41FA5}">
                      <a16:colId xmlns:a16="http://schemas.microsoft.com/office/drawing/2014/main" val="2022183446"/>
                    </a:ext>
                  </a:extLst>
                </a:gridCol>
                <a:gridCol w="980149">
                  <a:extLst>
                    <a:ext uri="{9D8B030D-6E8A-4147-A177-3AD203B41FA5}">
                      <a16:colId xmlns:a16="http://schemas.microsoft.com/office/drawing/2014/main" val="2859422891"/>
                    </a:ext>
                  </a:extLst>
                </a:gridCol>
                <a:gridCol w="424698">
                  <a:extLst>
                    <a:ext uri="{9D8B030D-6E8A-4147-A177-3AD203B41FA5}">
                      <a16:colId xmlns:a16="http://schemas.microsoft.com/office/drawing/2014/main" val="2769505411"/>
                    </a:ext>
                  </a:extLst>
                </a:gridCol>
                <a:gridCol w="922990">
                  <a:extLst>
                    <a:ext uri="{9D8B030D-6E8A-4147-A177-3AD203B41FA5}">
                      <a16:colId xmlns:a16="http://schemas.microsoft.com/office/drawing/2014/main" val="3634030548"/>
                    </a:ext>
                  </a:extLst>
                </a:gridCol>
                <a:gridCol w="565702">
                  <a:extLst>
                    <a:ext uri="{9D8B030D-6E8A-4147-A177-3AD203B41FA5}">
                      <a16:colId xmlns:a16="http://schemas.microsoft.com/office/drawing/2014/main" val="955855972"/>
                    </a:ext>
                  </a:extLst>
                </a:gridCol>
                <a:gridCol w="922990">
                  <a:extLst>
                    <a:ext uri="{9D8B030D-6E8A-4147-A177-3AD203B41FA5}">
                      <a16:colId xmlns:a16="http://schemas.microsoft.com/office/drawing/2014/main" val="2776710259"/>
                    </a:ext>
                  </a:extLst>
                </a:gridCol>
                <a:gridCol w="456532">
                  <a:extLst>
                    <a:ext uri="{9D8B030D-6E8A-4147-A177-3AD203B41FA5}">
                      <a16:colId xmlns:a16="http://schemas.microsoft.com/office/drawing/2014/main" val="2502910705"/>
                    </a:ext>
                  </a:extLst>
                </a:gridCol>
              </a:tblGrid>
              <a:tr h="28767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E INVERSION 2019</a:t>
                      </a: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855530"/>
                  </a:ext>
                </a:extLst>
              </a:tr>
              <a:tr h="1705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Cta. Nombre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Ppto Def.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Obligado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777760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PERSONAL  P.G.N.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2.148.161.721,00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1.831.819.154,00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1.831.819.154,00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1.829.887.553,00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286157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PERSONAL  F.C.A.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494.700.211,00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213.221.976,00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213.134.980,00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201.610.690,00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800492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PERSONAL  R.P.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6.030.326,00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6.030.326,00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6.030.326,00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6.030.326,00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784357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GASTOS DE PERSONAL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2.648.892.258,00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2.051.071.456,00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2.050.984.460,00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2.037.528.569,00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99,34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935508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 DE BIENES Y SERVICIOS  P.G.N.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18.160.000,00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17.479.832,00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17.479.832,00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12.939.000,00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195736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 DE BIENES Y SERVICIOS  F.C.A.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522.208.979,00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217.362.435,60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86.166.324,60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71.349.307,60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632534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 DE BIENES Y SERVICIOS  R.P.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340.724.573,00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340.679.310,60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339.377.910,60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324.829.971,60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482792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ADQUISICION DE BIENES Y SERVICIOS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881.093.552,00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575.521.578,20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65,32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443.024.067,20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76,98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409.118.279,20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92,35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07388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R.P.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45.161.683,00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20.562.293,00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20.562.293,00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20.562.293,00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564409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TRANSFERENCIAS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45.161.683,00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20.562.293,00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20.562.293,00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20.562.293,00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22265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POR TRIBUTOS, MULTAS, SANCIONES E INTERESES DE MORA  P.G.N.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10.201.120,00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6531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POR TRIBUTOS, MULTAS, SANCIONES E INTERESES DE MORA  F.C.A.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17.000.000,00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11.494.449,00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11.494.449,00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11.494.449,00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845279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POR TRIBUTOS, MULTAS, SANCIONES E INTERESES DE MORA  R.P.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8.583.418,00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54.139,03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54.139,03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54.139,03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039167"/>
                  </a:ext>
                </a:extLst>
              </a:tr>
              <a:tr h="323016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GASTOS POR TRIBUTOS, MULTAS, SANCIONES E INTERESES DE MORA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35.784.538,00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11.548.588,03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32,27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11.548.588,03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11.548.588,03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78478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511949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FUNCIONAMIENTO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3.610.932.031,00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2.658.703.915,23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2.526.119.408,23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95,01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2.478.757.729,23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160587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INVERSION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10.093.415.116,73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8.133.830.433,00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80,59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3.052.754.916,00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3.032.236.920,00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812297"/>
                  </a:ext>
                </a:extLst>
              </a:tr>
              <a:tr h="1939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PRESUPUESTO 2019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13.704.347.147,73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10.792.534.348,23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78,75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5.578.874.324,23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51,69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5.510.994.649,23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98,78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775090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859082"/>
                  </a:ext>
                </a:extLst>
              </a:tr>
              <a:tr h="28767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 2019 POR FUENTES</a:t>
                      </a: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2" marR="5992" marT="59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124661"/>
                  </a:ext>
                </a:extLst>
              </a:tr>
              <a:tr h="1705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Cta. Nombre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Ppto Def.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Obligado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343784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 P.G.N.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1.041.964.470,00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488067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 F.C.A.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5.913.244.532,00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5.843.226.932,00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98,82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1.870.449.230,00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32,01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1.867.754.395,00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99,86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109747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 RECURSOS PROPIOS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1.669.967.033,73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1.292.792.546,00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77,41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885.052.889,00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68,46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869.629.728,00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98,26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188296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APORTES DE OTRAS ENTIDADES 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1.468.239.081,00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997.810.955,00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67,96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297.252.797,00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29,79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294.852.797,00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99,19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112246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GOBERNANZA FORESTAL VISION AMAZONÍA</a:t>
                      </a:r>
                    </a:p>
                  </a:txBody>
                  <a:tcPr marL="5992" marR="5992" marT="599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748.239.081,00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569.206.667,00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76,07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146.219.189,00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25,69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146.219.189,00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749748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AFECTACIONES AMBIENTALES POR ACTIVIDADES DE EXPLOTACION DE YACIMIENTOS MINEROS</a:t>
                      </a:r>
                    </a:p>
                  </a:txBody>
                  <a:tcPr marL="5992" marR="5992" marT="599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170.000.000,00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289034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DE LAS NACIONES UNIDAS PARA EL DESARROLLO – PNUD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550.000.000,00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428.604.288,00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77,93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151.033.608,00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35,24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148.633.608,00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98,41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496124"/>
                  </a:ext>
                </a:extLst>
              </a:tr>
              <a:tr h="1939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INVERSION POR FUENTES</a:t>
                      </a:r>
                    </a:p>
                  </a:txBody>
                  <a:tcPr marL="5992" marR="5992" marT="599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10.093.415.116,73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8.133.830.433,00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80,59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3.052.754.916,00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3.032.236.920,00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99,33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16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918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3319680" y="5095923"/>
            <a:ext cx="57227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Guainía – Guaviare - Vaupés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97" y="1929057"/>
            <a:ext cx="6432703" cy="3277385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82698" y="492370"/>
            <a:ext cx="7894348" cy="1062308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09908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20335"/>
              </p:ext>
            </p:extLst>
          </p:nvPr>
        </p:nvGraphicFramePr>
        <p:xfrm>
          <a:off x="61550" y="61549"/>
          <a:ext cx="12063041" cy="6743695"/>
        </p:xfrm>
        <a:graphic>
          <a:graphicData uri="http://schemas.openxmlformats.org/drawingml/2006/table">
            <a:tbl>
              <a:tblPr/>
              <a:tblGrid>
                <a:gridCol w="2399895">
                  <a:extLst>
                    <a:ext uri="{9D8B030D-6E8A-4147-A177-3AD203B41FA5}">
                      <a16:colId xmlns:a16="http://schemas.microsoft.com/office/drawing/2014/main" val="3958341483"/>
                    </a:ext>
                  </a:extLst>
                </a:gridCol>
                <a:gridCol w="1163982">
                  <a:extLst>
                    <a:ext uri="{9D8B030D-6E8A-4147-A177-3AD203B41FA5}">
                      <a16:colId xmlns:a16="http://schemas.microsoft.com/office/drawing/2014/main" val="4190571860"/>
                    </a:ext>
                  </a:extLst>
                </a:gridCol>
                <a:gridCol w="1190965">
                  <a:extLst>
                    <a:ext uri="{9D8B030D-6E8A-4147-A177-3AD203B41FA5}">
                      <a16:colId xmlns:a16="http://schemas.microsoft.com/office/drawing/2014/main" val="397223376"/>
                    </a:ext>
                  </a:extLst>
                </a:gridCol>
                <a:gridCol w="802998">
                  <a:extLst>
                    <a:ext uri="{9D8B030D-6E8A-4147-A177-3AD203B41FA5}">
                      <a16:colId xmlns:a16="http://schemas.microsoft.com/office/drawing/2014/main" val="1113408393"/>
                    </a:ext>
                  </a:extLst>
                </a:gridCol>
                <a:gridCol w="793977">
                  <a:extLst>
                    <a:ext uri="{9D8B030D-6E8A-4147-A177-3AD203B41FA5}">
                      <a16:colId xmlns:a16="http://schemas.microsoft.com/office/drawing/2014/main" val="1251477516"/>
                    </a:ext>
                  </a:extLst>
                </a:gridCol>
                <a:gridCol w="5711224">
                  <a:extLst>
                    <a:ext uri="{9D8B030D-6E8A-4147-A177-3AD203B41FA5}">
                      <a16:colId xmlns:a16="http://schemas.microsoft.com/office/drawing/2014/main" val="1670056362"/>
                    </a:ext>
                  </a:extLst>
                </a:gridCol>
              </a:tblGrid>
              <a:tr h="25299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 1. AVANZAR HACIA UN CRECIMIENTO SOSTENIBLE COMPATIBLE CON EL CLIMA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5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988372"/>
                  </a:ext>
                </a:extLst>
              </a:tr>
              <a:tr h="294014">
                <a:tc gridSpan="6">
                  <a:txBody>
                    <a:bodyPr/>
                    <a:lstStyle/>
                    <a:p>
                      <a:pPr algn="ctr" rtl="0" fontAlgn="t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 1.1. Impulsar la transformación de sectores hacia sendas más eficientes e incluyentes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505"/>
                  </a:ext>
                </a:extLst>
              </a:tr>
              <a:tr h="329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financiero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físico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avance físico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44727"/>
                  </a:ext>
                </a:extLst>
              </a:tr>
              <a:tr h="301240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 Proyecto:  1.1.1. Reducción de la frontera agropecuaria mediante el establecimiento de sistemas de reconversión de Ganadería y producción agroforestal                 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271837"/>
                  </a:ext>
                </a:extLst>
              </a:tr>
              <a:tr h="28452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Proyecto 1.1.1.4. Reducción de la frontera agrícola mediante el establecimiento de sistemas de ganadera y producción agroforestal – 2018 – Guaviare.</a:t>
                      </a:r>
                      <a:b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Fuente: RP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$ 380.000.000</a:t>
                      </a:r>
                      <a:endParaRPr lang="es-CO" sz="10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 concreto la cofinanciación del proyecto Recuperación Etapa II 2018-2019. $150´</a:t>
                      </a:r>
                    </a:p>
                    <a:p>
                      <a:pPr marL="171450" indent="-171450"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 realizo al interventoría proyecto Recuperación Etapa II 2018.$138.445.350</a:t>
                      </a:r>
                    </a:p>
                    <a:p>
                      <a:pPr marL="171450" indent="-171450"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 realizo al interventoría proyecto Restauración 2018-2019. $ 53.826.800</a:t>
                      </a:r>
                    </a:p>
                    <a:p>
                      <a:pPr marL="171450" indent="-171450"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 contemplo apoyo al mantenimiento de plantaciones anteriormente establecidas pero por no disponibilidad de recursos no se implementó esta actividad. $30.227.850</a:t>
                      </a:r>
                    </a:p>
                    <a:p>
                      <a:pPr marL="171450" indent="-171450"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 apoyó la realización de eventos de capacitación . $ 7.500.000 </a:t>
                      </a:r>
                      <a:r>
                        <a:rPr lang="es-CO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90921"/>
                  </a:ext>
                </a:extLst>
              </a:tr>
              <a:tr h="2655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000" kern="1200" dirty="0">
                          <a:solidFill>
                            <a:srgbClr val="0070C0"/>
                          </a:solidFill>
                          <a:effectLst/>
                        </a:rPr>
                        <a:t>$348.871.018</a:t>
                      </a:r>
                      <a:endParaRPr lang="es-CO" sz="10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91.</a:t>
                      </a:r>
                      <a:r>
                        <a:rPr lang="es-ES" sz="1000" dirty="0">
                          <a:solidFill>
                            <a:srgbClr val="0070C0"/>
                          </a:solidFill>
                        </a:rPr>
                        <a:t>8</a:t>
                      </a:r>
                      <a:r>
                        <a:rPr lang="es-ES" sz="1000" baseline="0" dirty="0">
                          <a:solidFill>
                            <a:srgbClr val="0070C0"/>
                          </a:solidFill>
                        </a:rPr>
                        <a:t>%</a:t>
                      </a:r>
                      <a:endParaRPr lang="es-CO" sz="1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488336"/>
                  </a:ext>
                </a:extLst>
              </a:tr>
              <a:tr h="2750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000" kern="1200" dirty="0">
                          <a:solidFill>
                            <a:srgbClr val="0070C0"/>
                          </a:solidFill>
                          <a:effectLst/>
                        </a:rPr>
                        <a:t>$</a:t>
                      </a:r>
                      <a:r>
                        <a:rPr lang="es-CO" sz="10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321.957.618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85%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596078"/>
                  </a:ext>
                </a:extLst>
              </a:tr>
              <a:tr h="2465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$</a:t>
                      </a:r>
                      <a:r>
                        <a:rPr lang="es-CO" sz="10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171.957.618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45% 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292413"/>
                  </a:ext>
                </a:extLst>
              </a:tr>
              <a:tr h="39833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Proyecto 1.1.1.5. Recuperación de suelos degradados por cultivos ilícitos y ganadería extensiva etapa II san José del Guaviare el Retorno  Calamar. 2018 – Guaviare.</a:t>
                      </a:r>
                      <a:b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Fuente: FCA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$ 2.100.000.000</a:t>
                      </a:r>
                      <a:endParaRPr lang="es-CO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endParaRPr lang="es-CO" sz="1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s-CO" sz="1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s-CO" sz="1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realizo la totalidad del aislamiento  de 106 plantaciones de 5 has (530 has).</a:t>
                      </a:r>
                      <a:br>
                        <a:rPr lang="es-CO" sz="105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05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José =  495 has / El Retorno = 35 Ha : Usuarios :  San José 99 / El Retorno = 7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culminó el establecimiento de material vegetal en 106 plantaciones de 5 ha. 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elaboraron los plano de los polígonos de las 106 plantaciones 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realizo el mantenimiento de las 106 plantaciones establecidas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establecieron y se hace el monitoreo de las parcelas permanentes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realizaron los talleres  de capacitación de sensibilización hacia la conservación y restauración ecológica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diseñaron editaron y distribuyeron los ejemplares de cartillas</a:t>
                      </a:r>
                      <a:r>
                        <a:rPr lang="es-CO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01939"/>
                  </a:ext>
                </a:extLst>
              </a:tr>
              <a:tr h="3604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$ 2.100.000.000</a:t>
                      </a:r>
                      <a:endParaRPr lang="es-CO" sz="1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99%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252674"/>
                  </a:ext>
                </a:extLst>
              </a:tr>
              <a:tr h="3414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0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lang="es-CO" sz="10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2.067.133.965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98%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165357"/>
                  </a:ext>
                </a:extLst>
              </a:tr>
              <a:tr h="3873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 </a:t>
                      </a:r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1.995.760.743</a:t>
                      </a:r>
                      <a:endParaRPr lang="es-CO" sz="1000" b="0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95% 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754326"/>
                  </a:ext>
                </a:extLst>
              </a:tr>
              <a:tr h="371424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1.1.1.6. Reducción de la frontera agrícola mediante el establecimiento de sistemas de ganadera y producción agroforestal . 2019</a:t>
                      </a:r>
                      <a:b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Fuente: RP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$ 300.000.000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32,66%</a:t>
                      </a:r>
                    </a:p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apoya financieramente la actividad de establecimiento del proyecto recuperación de suelos degradados por cultivos ilícitos y ganadería extensiva etapa III san José del Guaviare el retorno calamar. fca-2019. $ 100´ .</a:t>
                      </a:r>
                    </a:p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hace seguimiento y monitoreo de la ejecución del proyecto recuperación de suelos degradados por cultivos ilícitos y ganadería extensiva etapa III san José del Guaviare el retorno calamar. fca-2019. 120´ .</a:t>
                      </a:r>
                      <a:endParaRPr lang="es-ES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hace seguimiento y monitoreo de la ejecución del proyecto restauración ambiental en zonas de recarga hídrica de cuencas y microcuencas priorizadas en el departamento del Guaviare PGN 2019. 80´ </a:t>
                      </a:r>
                      <a:r>
                        <a:rPr lang="es-CO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887867"/>
                  </a:ext>
                </a:extLst>
              </a:tr>
              <a:tr h="2940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$ 287.667.047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96%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9458"/>
                  </a:ext>
                </a:extLst>
              </a:tr>
              <a:tr h="2750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$ 60.000.000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20%</a:t>
                      </a:r>
                    </a:p>
                  </a:txBody>
                  <a:tcPr marL="7367" marR="7367" marT="7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92482"/>
                  </a:ext>
                </a:extLst>
              </a:tr>
              <a:tr h="5173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$ 60.000.000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367" marR="7367" marT="7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855576"/>
                  </a:ext>
                </a:extLst>
              </a:tr>
              <a:tr h="388856">
                <a:tc rowSpan="4">
                  <a:txBody>
                    <a:bodyPr/>
                    <a:lstStyle/>
                    <a:p>
                      <a:pPr algn="ctr" rtl="0" fontAlgn="t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1.1.1.7. Recuperación de suelos degradados por cultivos ilícitos y ganadería extensiva etapa III, Departamento de Guaviare, Municipios de San José del Guaviare, El Retorno, Calamar. 2019</a:t>
                      </a:r>
                      <a:b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Fuente: FCA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$ 2.258.291.482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63,10%</a:t>
                      </a: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 concretó la contratación del personal se concertó la selección de usuarios (95)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 realiza el aislamiento de terrenos seleccionados:   (65 sitios / 320 has)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 realiza el establecimiento de modelos agroforestales :(65 sitios / 320 has)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 genera cartografía de los sitios de intervención del proyecto (65 planos).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 realiza el mantenimiento de plantaciones establecidas (320 has)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Implementar un programa de seguimiento, evaluación y monitoreo de las plantaciones establecidas (2 parcelas de Seguimiento y Monitoreo)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 avanzó en la realización de 2 talleres de sensibilización usuarios del proyecto. Diseñar y difundir material divulgativo. Pendiente </a:t>
                      </a:r>
                      <a:r>
                        <a:rPr lang="es-CO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941317"/>
                  </a:ext>
                </a:extLst>
              </a:tr>
              <a:tr h="4078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$ 2.253.230.882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99,8%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7022"/>
                  </a:ext>
                </a:extLst>
              </a:tr>
              <a:tr h="382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$ 1.393.572.200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62%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04183"/>
                  </a:ext>
                </a:extLst>
              </a:tr>
              <a:tr h="3698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$ 1.390.877.365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 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0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2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40337"/>
              </p:ext>
            </p:extLst>
          </p:nvPr>
        </p:nvGraphicFramePr>
        <p:xfrm>
          <a:off x="123091" y="44033"/>
          <a:ext cx="11966332" cy="6770007"/>
        </p:xfrm>
        <a:graphic>
          <a:graphicData uri="http://schemas.openxmlformats.org/drawingml/2006/table">
            <a:tbl>
              <a:tblPr/>
              <a:tblGrid>
                <a:gridCol w="2380654">
                  <a:extLst>
                    <a:ext uri="{9D8B030D-6E8A-4147-A177-3AD203B41FA5}">
                      <a16:colId xmlns:a16="http://schemas.microsoft.com/office/drawing/2014/main" val="2654023977"/>
                    </a:ext>
                  </a:extLst>
                </a:gridCol>
                <a:gridCol w="987118">
                  <a:extLst>
                    <a:ext uri="{9D8B030D-6E8A-4147-A177-3AD203B41FA5}">
                      <a16:colId xmlns:a16="http://schemas.microsoft.com/office/drawing/2014/main" val="188247847"/>
                    </a:ext>
                  </a:extLst>
                </a:gridCol>
                <a:gridCol w="1200217">
                  <a:extLst>
                    <a:ext uri="{9D8B030D-6E8A-4147-A177-3AD203B41FA5}">
                      <a16:colId xmlns:a16="http://schemas.microsoft.com/office/drawing/2014/main" val="195911299"/>
                    </a:ext>
                  </a:extLst>
                </a:gridCol>
                <a:gridCol w="788201">
                  <a:extLst>
                    <a:ext uri="{9D8B030D-6E8A-4147-A177-3AD203B41FA5}">
                      <a16:colId xmlns:a16="http://schemas.microsoft.com/office/drawing/2014/main" val="1926533599"/>
                    </a:ext>
                  </a:extLst>
                </a:gridCol>
                <a:gridCol w="680719">
                  <a:extLst>
                    <a:ext uri="{9D8B030D-6E8A-4147-A177-3AD203B41FA5}">
                      <a16:colId xmlns:a16="http://schemas.microsoft.com/office/drawing/2014/main" val="1255244623"/>
                    </a:ext>
                  </a:extLst>
                </a:gridCol>
                <a:gridCol w="5929423">
                  <a:extLst>
                    <a:ext uri="{9D8B030D-6E8A-4147-A177-3AD203B41FA5}">
                      <a16:colId xmlns:a16="http://schemas.microsoft.com/office/drawing/2014/main" val="3151643448"/>
                    </a:ext>
                  </a:extLst>
                </a:gridCol>
              </a:tblGrid>
              <a:tr h="345292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 1. AVANZAR HACIA UN CRECIMIENTO SOSTENIBLE COMPATIBLE CON EL CLIMA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5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09738"/>
                  </a:ext>
                </a:extLst>
              </a:tr>
              <a:tr h="295080">
                <a:tc gridSpan="6">
                  <a:txBody>
                    <a:bodyPr/>
                    <a:lstStyle/>
                    <a:p>
                      <a:pPr algn="ctr" rtl="0" fontAlgn="t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 1.1. Impulsar la transformación de sectores hacia sendas más eficientes e incluyentes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6685"/>
                  </a:ext>
                </a:extLst>
              </a:tr>
              <a:tr h="36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financiero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avance 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24139"/>
                  </a:ext>
                </a:extLst>
              </a:tr>
              <a:tr h="303263">
                <a:tc gridSpan="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 Proyecto:  1.1.4. Implementación  de la Estrategia Banco2 en la jurisdicción de la CDA         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94198"/>
                  </a:ext>
                </a:extLst>
              </a:tr>
              <a:tr h="441278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1.1.4.4. Implementación de la estrategia BanCo2 en la jurisdicción de la CDA.2019</a:t>
                      </a:r>
                      <a:b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Fuente: RP</a:t>
                      </a:r>
                      <a:b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$ 364.847.437</a:t>
                      </a: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s-E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firmaron los convenios interadministrativos con los municipios de Miraflores y retorno (Departamento del Guaviare) y Carurú (Departamento del Vaupés) para el PSA a familias y comunidades indígenas. En proceso de caracterización.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publico en la </a:t>
                      </a:r>
                      <a:r>
                        <a:rPr lang="es-E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página </a:t>
                      </a: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de Masbosques la información de 49 familias campesinas y 12 comunidades del departamento del Guainía y 20 comunidades del departamento del Vaupés.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elaboro el plan de pagos para las comunidades y familias campesina vinculadas al esquema en el marco de los convenios No 006 y 007 de 2019.</a:t>
                      </a: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6132"/>
                  </a:ext>
                </a:extLst>
              </a:tr>
              <a:tr h="3479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$ 352.748.720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97%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85846"/>
                  </a:ext>
                </a:extLst>
              </a:tr>
              <a:tr h="3609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$ 345.698.720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95%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78398"/>
                  </a:ext>
                </a:extLst>
              </a:tr>
              <a:tr h="3547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$ 345.698.720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02664"/>
                  </a:ext>
                </a:extLst>
              </a:tr>
              <a:tr h="278341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 1.2. Gestión sectorial para la disminución de impactos ambientales y en la salud asociados al desarrollo económico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4107"/>
                  </a:ext>
                </a:extLst>
              </a:tr>
              <a:tr h="278341">
                <a:tc gridSpan="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 Proyecto 1.2.1. Adopción de políticas sectoriales en recursos naturales para la gestión ambientales en los departamentos de Guainía. Guaviare y Vaupés.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00170"/>
                  </a:ext>
                </a:extLst>
              </a:tr>
              <a:tr h="302139">
                <a:tc rowSpan="4">
                  <a:txBody>
                    <a:bodyPr/>
                    <a:lstStyle/>
                    <a:p>
                      <a:pPr algn="ctr" rtl="0" fontAlgn="t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1.2.1.4. Implementación de políticas sectoriales en  recursos naturales para la gestión ambiental en los departamentos de Guainía, Guaviare y Vaupés . 2019</a:t>
                      </a:r>
                      <a:b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Fuente: PGN</a:t>
                      </a:r>
                      <a:b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$ 307.375.293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CO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Corporación se encuentra a la espera de la asignación de recursos por la fuente de financiación. Recursos congelados a la </a:t>
                      </a:r>
                      <a:r>
                        <a:rPr lang="es-CO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fecha. Sin embargo; se relacionan las metas contempladas: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1.1. </a:t>
                      </a: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</a:t>
                      </a: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información de recurso hídrico (SIRH) en el roll de administrador CDA</a:t>
                      </a:r>
                    </a:p>
                    <a:p>
                      <a:r>
                        <a:rPr lang="es-CO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2.1</a:t>
                      </a: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Sistema de información de gestión ambiental (sila)</a:t>
                      </a:r>
                    </a:p>
                    <a:p>
                      <a:r>
                        <a:rPr lang="es-CO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3.1</a:t>
                      </a: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Red de monitoreo en la jurisdicción CDA</a:t>
                      </a:r>
                    </a:p>
                    <a:p>
                      <a:r>
                        <a:rPr lang="es-CO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4.1</a:t>
                      </a: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Capacitación normativa y de procedimiento en control y monitoreo </a:t>
                      </a: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ambiental</a:t>
                      </a:r>
                      <a:endParaRPr lang="es-CO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11785"/>
                  </a:ext>
                </a:extLst>
              </a:tr>
              <a:tr h="3112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$ 0.00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 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2924"/>
                  </a:ext>
                </a:extLst>
              </a:tr>
              <a:tr h="357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 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502"/>
                  </a:ext>
                </a:extLst>
              </a:tr>
              <a:tr h="3112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 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721"/>
                  </a:ext>
                </a:extLst>
              </a:tr>
              <a:tr h="282934">
                <a:tc gridSpan="6">
                  <a:txBody>
                    <a:bodyPr/>
                    <a:lstStyle/>
                    <a:p>
                      <a:pPr algn="l" rtl="0" fontAlgn="t"/>
                      <a:r>
                        <a:rPr lang="es-CO" sz="1050" b="1" dirty="0" smtClean="0">
                          <a:solidFill>
                            <a:schemeClr val="tx1"/>
                          </a:solidFill>
                          <a:effectLst/>
                        </a:rPr>
                        <a:t>Macro Proyecto</a:t>
                      </a:r>
                      <a:r>
                        <a:rPr lang="es-CO" sz="105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050" b="1" dirty="0" smtClean="0">
                          <a:solidFill>
                            <a:schemeClr val="tx1"/>
                          </a:solidFill>
                          <a:effectLst/>
                        </a:rPr>
                        <a:t>1.2.2 Fortalecimiento del ejercicio de la autoridad ambiental para el uso sostenible del recurso hídrico, flora y fauna silvestre en Guainía, Guaviare y Vaupés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37852"/>
                  </a:ext>
                </a:extLst>
              </a:tr>
              <a:tr h="41477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1.2.2.6</a:t>
                      </a:r>
                      <a:r>
                        <a:rPr lang="es-CO" sz="105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s-CO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de control, seguimiento y monitoreo a las actividades que generan emisión de contaminantes y aprovechamiento de los recursos naturales. 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 RP</a:t>
                      </a:r>
                    </a:p>
                    <a:p>
                      <a:pPr algn="ctr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$ 515.119.596</a:t>
                      </a:r>
                      <a:endParaRPr lang="es-CO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es-CO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1.1. Servicio de administración de los sistemas de información para los procesos de toma de decisiones</a:t>
                      </a:r>
                      <a:endParaRPr lang="es-CO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realizaron 147 conceptos técnicos producto de las visitas de seguimiento realizadas a los diferentes tramites ambientales (Concesiones, Vertimientos, Ocupaciones, Emisiones Atmosféricas y Aprovechamientos forestales) </a:t>
                      </a:r>
                    </a:p>
                    <a:p>
                      <a:pPr algn="just"/>
                      <a:endParaRPr lang="es-CO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CO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2.1 Servicio de monitoreo y seguimiento de la biodiversidad y los servicios ecosistémicos</a:t>
                      </a:r>
                      <a:endParaRPr lang="es-CO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realizaron 23 controles de monitoreo y vigilancia de movilización de flora y fauna silvestre en la jurisdicción.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realizaron 5 talleres de capacitación normativa de orden nacional como sostenibilidad a la estrategia de control y monitoreo ambiental en las tres seccionales. </a:t>
                      </a:r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089305"/>
                  </a:ext>
                </a:extLst>
              </a:tr>
              <a:tr h="4914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$ 422.687.441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  <a:endParaRPr kumimoji="0" lang="es-CO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86387"/>
                  </a:ext>
                </a:extLst>
              </a:tr>
              <a:tr h="45776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$ 335.147.441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endParaRPr kumimoji="0" lang="es-CO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88159"/>
                  </a:ext>
                </a:extLst>
              </a:tr>
              <a:tr h="4741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$ 332.947.441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endParaRPr kumimoji="0" lang="es-CO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70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3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14050"/>
              </p:ext>
            </p:extLst>
          </p:nvPr>
        </p:nvGraphicFramePr>
        <p:xfrm>
          <a:off x="79131" y="52756"/>
          <a:ext cx="12027876" cy="6751276"/>
        </p:xfrm>
        <a:graphic>
          <a:graphicData uri="http://schemas.openxmlformats.org/drawingml/2006/table">
            <a:tbl>
              <a:tblPr/>
              <a:tblGrid>
                <a:gridCol w="1894498">
                  <a:extLst>
                    <a:ext uri="{9D8B030D-6E8A-4147-A177-3AD203B41FA5}">
                      <a16:colId xmlns:a16="http://schemas.microsoft.com/office/drawing/2014/main" val="2654023977"/>
                    </a:ext>
                  </a:extLst>
                </a:gridCol>
                <a:gridCol w="299595">
                  <a:extLst>
                    <a:ext uri="{9D8B030D-6E8A-4147-A177-3AD203B41FA5}">
                      <a16:colId xmlns:a16="http://schemas.microsoft.com/office/drawing/2014/main" val="1489505017"/>
                    </a:ext>
                  </a:extLst>
                </a:gridCol>
                <a:gridCol w="731366">
                  <a:extLst>
                    <a:ext uri="{9D8B030D-6E8A-4147-A177-3AD203B41FA5}">
                      <a16:colId xmlns:a16="http://schemas.microsoft.com/office/drawing/2014/main" val="353910625"/>
                    </a:ext>
                  </a:extLst>
                </a:gridCol>
                <a:gridCol w="317219">
                  <a:extLst>
                    <a:ext uri="{9D8B030D-6E8A-4147-A177-3AD203B41FA5}">
                      <a16:colId xmlns:a16="http://schemas.microsoft.com/office/drawing/2014/main" val="1266612701"/>
                    </a:ext>
                  </a:extLst>
                </a:gridCol>
                <a:gridCol w="616815">
                  <a:extLst>
                    <a:ext uri="{9D8B030D-6E8A-4147-A177-3AD203B41FA5}">
                      <a16:colId xmlns:a16="http://schemas.microsoft.com/office/drawing/2014/main" val="2341010690"/>
                    </a:ext>
                  </a:extLst>
                </a:gridCol>
                <a:gridCol w="502262">
                  <a:extLst>
                    <a:ext uri="{9D8B030D-6E8A-4147-A177-3AD203B41FA5}">
                      <a16:colId xmlns:a16="http://schemas.microsoft.com/office/drawing/2014/main" val="3112186437"/>
                    </a:ext>
                  </a:extLst>
                </a:gridCol>
                <a:gridCol w="96928">
                  <a:extLst>
                    <a:ext uri="{9D8B030D-6E8A-4147-A177-3AD203B41FA5}">
                      <a16:colId xmlns:a16="http://schemas.microsoft.com/office/drawing/2014/main" val="3024551513"/>
                    </a:ext>
                  </a:extLst>
                </a:gridCol>
                <a:gridCol w="678496">
                  <a:extLst>
                    <a:ext uri="{9D8B030D-6E8A-4147-A177-3AD203B41FA5}">
                      <a16:colId xmlns:a16="http://schemas.microsoft.com/office/drawing/2014/main" val="2260910318"/>
                    </a:ext>
                  </a:extLst>
                </a:gridCol>
                <a:gridCol w="881163">
                  <a:extLst>
                    <a:ext uri="{9D8B030D-6E8A-4147-A177-3AD203B41FA5}">
                      <a16:colId xmlns:a16="http://schemas.microsoft.com/office/drawing/2014/main" val="2332644298"/>
                    </a:ext>
                  </a:extLst>
                </a:gridCol>
                <a:gridCol w="1198382">
                  <a:extLst>
                    <a:ext uri="{9D8B030D-6E8A-4147-A177-3AD203B41FA5}">
                      <a16:colId xmlns:a16="http://schemas.microsoft.com/office/drawing/2014/main" val="275605308"/>
                    </a:ext>
                  </a:extLst>
                </a:gridCol>
                <a:gridCol w="678495">
                  <a:extLst>
                    <a:ext uri="{9D8B030D-6E8A-4147-A177-3AD203B41FA5}">
                      <a16:colId xmlns:a16="http://schemas.microsoft.com/office/drawing/2014/main" val="2638859907"/>
                    </a:ext>
                  </a:extLst>
                </a:gridCol>
                <a:gridCol w="4132657">
                  <a:extLst>
                    <a:ext uri="{9D8B030D-6E8A-4147-A177-3AD203B41FA5}">
                      <a16:colId xmlns:a16="http://schemas.microsoft.com/office/drawing/2014/main" val="1074849363"/>
                    </a:ext>
                  </a:extLst>
                </a:gridCol>
              </a:tblGrid>
              <a:tr h="318173"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 1. AVANZAR HACIA UN CRECIMIENTO SOSTENIBLE COMPATIBLE CON EL CLIMA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5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09738"/>
                  </a:ext>
                </a:extLst>
              </a:tr>
              <a:tr h="297099">
                <a:tc gridSpan="12">
                  <a:txBody>
                    <a:bodyPr/>
                    <a:lstStyle/>
                    <a:p>
                      <a:pPr algn="ctr" rtl="0" fontAlgn="t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 1.2. Gestión sectorial para la disminución de impactos ambientales y en la salud asociados al desarrollo económico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6685"/>
                  </a:ext>
                </a:extLst>
              </a:tr>
              <a:tr h="326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financiero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avance 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824139"/>
                  </a:ext>
                </a:extLst>
              </a:tr>
              <a:tr h="233452">
                <a:tc gridSpan="1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dirty="0">
                          <a:solidFill>
                            <a:schemeClr val="tx1"/>
                          </a:solidFill>
                          <a:effectLst/>
                        </a:rPr>
                        <a:t>Macro Proyecto</a:t>
                      </a:r>
                      <a:r>
                        <a:rPr lang="es-CO" sz="105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050" b="1" dirty="0">
                          <a:solidFill>
                            <a:schemeClr val="tx1"/>
                          </a:solidFill>
                          <a:effectLst/>
                        </a:rPr>
                        <a:t>1.2.2 Fortalecimiento del ejercicio de la autoridad ambiental para el uso sostenible del recurso hídrico, flora y fauna silvestre en Guainía, Guaviare y Vaupés </a:t>
                      </a:r>
                      <a:endParaRPr lang="es-CO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94198"/>
                  </a:ext>
                </a:extLst>
              </a:tr>
              <a:tr h="110173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1.2.2.7. Fo</a:t>
                      </a:r>
                      <a:r>
                        <a:rPr lang="es-E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rtalecimiento de la Gobernanza Forestal Mediante el Control y vigilancia en los Puntos Críticos de Deforestación en el Departamento del Guaviare. 2019</a:t>
                      </a:r>
                      <a:endParaRPr lang="es-CO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 Visión Amazonía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$ 748.239.081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45%</a:t>
                      </a: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pPr algn="just"/>
                      <a:r>
                        <a:rPr lang="es-CO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1: Fortalecimiento de la capacidad institucional para el control, vigilancia y manejo forestal sostenible.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adelanto en proceso de conformación de 2 nuevas asociaciones</a:t>
                      </a: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se realizó </a:t>
                      </a: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acompañamiento a COOAGROITILLA del municipio de Calamar Guaviare, quienes adelantan formulación de PMF y definición del polígono del sector de la Morichera.</a:t>
                      </a: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C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llevaron a cabo 49 puestos de control desarrollados en los municipios de Calamar, El Retorno y san José Guaviare,</a:t>
                      </a: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el </a:t>
                      </a:r>
                      <a:r>
                        <a:rPr lang="es-CO" sz="10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 el desarrollo de estos no se presentaron actividades de decomiso ni se evidenciaron irregularidades.</a:t>
                      </a:r>
                      <a:endParaRPr lang="es-C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Revisión permanente de  las especies  forestales maderables registradas en los SUNL expedidos por CDA. 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guimiento a 7 aprovechamientos forestales persistentes autorizados por la CDA.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adelantó en coordinación con el Ejército Nacional y la Policía Nacional, operativos  para identificar 2 puntos de deforestación en la vereda caño mosco, igualmente llevaron a cabo 3 decomisos</a:t>
                      </a: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</a:t>
                      </a: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total de 48,969  m3 de madera.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han realizado Jornadas de capacitación, 4 a</a:t>
                      </a: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Fuerzas Públicas</a:t>
                      </a: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 a propietarios de</a:t>
                      </a: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ndustrias de madera y 2 a</a:t>
                      </a: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Instituciones educativas,</a:t>
                      </a: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relacionadas con </a:t>
                      </a: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protocolos  de Gobernanza Forestal, normatividad ambiental, permisos de aprovechamientos forestales.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es-C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05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2: </a:t>
                      </a:r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Socialización y Caracterización incentivo verde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adelantó la caracterización y suscripción de acuerdos</a:t>
                      </a:r>
                      <a:r>
                        <a:rPr lang="es-CO" sz="105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23 familias en Calamar, 10 en San José del Guaviare y 12 de Miraflores.</a:t>
                      </a:r>
                      <a:endParaRPr lang="es-CO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s-CO" sz="105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proceso de recolección de información en el Municipio de El Retorno para continuar con la respectiva vinculación de las comunidades indígenas y familias campesinas.</a:t>
                      </a: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11785"/>
                  </a:ext>
                </a:extLst>
              </a:tr>
              <a:tr h="2989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$ 569.206.667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2924"/>
                  </a:ext>
                </a:extLst>
              </a:tr>
              <a:tr h="2901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$ 146.219.189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502"/>
                  </a:ext>
                </a:extLst>
              </a:tr>
              <a:tr h="4896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146.219.189</a:t>
                      </a:r>
                    </a:p>
                  </a:txBody>
                  <a:tcPr marL="8626" marR="8626" marT="86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s-C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721"/>
                  </a:ext>
                </a:extLst>
              </a:tr>
              <a:tr h="33355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1.2.2.8. Fortalecimiento Institucional para Evaluar las Afectaciones Ambientales por Actividades de Explotación de Yacimientos Mineros en el Departamento del Guainía.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</a:t>
                      </a:r>
                      <a:r>
                        <a:rPr lang="es-CO" sz="105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Visión Amazonía</a:t>
                      </a:r>
                      <a:endParaRPr lang="es-CO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$ 170.000.000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1.</a:t>
                      </a: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Realizar un diagnóstico ambiental como insumo para evaluar las afectaciones ambientales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2.</a:t>
                      </a: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Fortalecer las capacidades institucionales de la C.D.A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CO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 contractual. </a:t>
                      </a:r>
                      <a:endParaRPr lang="es-CO" sz="105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260010"/>
                  </a:ext>
                </a:extLst>
              </a:tr>
              <a:tr h="31652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b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18070"/>
                  </a:ext>
                </a:extLst>
              </a:tr>
              <a:tr h="37807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$ 0.00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b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568454"/>
                  </a:ext>
                </a:extLst>
              </a:tr>
              <a:tr h="29014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$ 0.00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b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014872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rtl="0" fontAlgn="t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88443"/>
                  </a:ext>
                </a:extLst>
              </a:tr>
              <a:tr h="330378">
                <a:tc rowSpan="4" gridSpan="2">
                  <a:txBody>
                    <a:bodyPr/>
                    <a:lstStyle/>
                    <a:p>
                      <a:pPr algn="ctr" rtl="0" fontAlgn="t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CO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PRESUPUESTO  </a:t>
                      </a:r>
                    </a:p>
                    <a:p>
                      <a:pPr algn="ctr" rtl="0" fontAlgn="t"/>
                      <a:r>
                        <a:rPr lang="es-CO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 1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$ 4.663.872.889</a:t>
                      </a: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financiero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2018 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$ 2.480.000.000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Avance financiero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OBSERVACIONES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089305"/>
                  </a:ext>
                </a:extLst>
              </a:tr>
              <a:tr h="269695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$ 3.885.540.757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83,3%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$ 2.448.871.018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>
                          <a:latin typeface="+mn-lt"/>
                        </a:rPr>
                        <a:t>99%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86387"/>
                  </a:ext>
                </a:extLst>
              </a:tr>
              <a:tr h="240905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$ 2.280.637.550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48,9%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$ 2.389.091.583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>
                          <a:latin typeface="+mn-lt"/>
                        </a:rPr>
                        <a:t>96%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088159"/>
                  </a:ext>
                </a:extLst>
              </a:tr>
              <a:tr h="244213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$ 2.275.742.715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 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$ 2.167.718.361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>
                          <a:latin typeface="+mn-lt"/>
                        </a:rPr>
                        <a:t>87%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70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3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62701" y="5254790"/>
            <a:ext cx="7825363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OBJETIVO 2.  PROTEGER Y ASEGURAR EL USO SOSTENIBLE DEL CAPITAL NATURAL</a:t>
            </a:r>
          </a:p>
          <a:p>
            <a:pPr algn="ctr"/>
            <a:r>
              <a:rPr lang="es-CO" b="1" dirty="0"/>
              <a:t> Y MEJORAR LA CALIDAD AMBIENTAL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18177" y="554416"/>
            <a:ext cx="6260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PLAN DE ACCIÓN 2016- 2019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81" y="1470307"/>
            <a:ext cx="6383227" cy="35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337378"/>
              </p:ext>
            </p:extLst>
          </p:nvPr>
        </p:nvGraphicFramePr>
        <p:xfrm>
          <a:off x="167050" y="117548"/>
          <a:ext cx="11869618" cy="6608568"/>
        </p:xfrm>
        <a:graphic>
          <a:graphicData uri="http://schemas.openxmlformats.org/drawingml/2006/table">
            <a:tbl>
              <a:tblPr/>
              <a:tblGrid>
                <a:gridCol w="2361414">
                  <a:extLst>
                    <a:ext uri="{9D8B030D-6E8A-4147-A177-3AD203B41FA5}">
                      <a16:colId xmlns:a16="http://schemas.microsoft.com/office/drawing/2014/main" val="2654023977"/>
                    </a:ext>
                  </a:extLst>
                </a:gridCol>
                <a:gridCol w="899469">
                  <a:extLst>
                    <a:ext uri="{9D8B030D-6E8A-4147-A177-3AD203B41FA5}">
                      <a16:colId xmlns:a16="http://schemas.microsoft.com/office/drawing/2014/main" val="188247847"/>
                    </a:ext>
                  </a:extLst>
                </a:gridCol>
                <a:gridCol w="1165223">
                  <a:extLst>
                    <a:ext uri="{9D8B030D-6E8A-4147-A177-3AD203B41FA5}">
                      <a16:colId xmlns:a16="http://schemas.microsoft.com/office/drawing/2014/main" val="62486794"/>
                    </a:ext>
                  </a:extLst>
                </a:gridCol>
                <a:gridCol w="747829">
                  <a:extLst>
                    <a:ext uri="{9D8B030D-6E8A-4147-A177-3AD203B41FA5}">
                      <a16:colId xmlns:a16="http://schemas.microsoft.com/office/drawing/2014/main" val="2691867820"/>
                    </a:ext>
                  </a:extLst>
                </a:gridCol>
                <a:gridCol w="704352">
                  <a:extLst>
                    <a:ext uri="{9D8B030D-6E8A-4147-A177-3AD203B41FA5}">
                      <a16:colId xmlns:a16="http://schemas.microsoft.com/office/drawing/2014/main" val="3980387142"/>
                    </a:ext>
                  </a:extLst>
                </a:gridCol>
                <a:gridCol w="5991331">
                  <a:extLst>
                    <a:ext uri="{9D8B030D-6E8A-4147-A177-3AD203B41FA5}">
                      <a16:colId xmlns:a16="http://schemas.microsoft.com/office/drawing/2014/main" val="1618047857"/>
                    </a:ext>
                  </a:extLst>
                </a:gridCol>
              </a:tblGrid>
              <a:tr h="651758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OBJETIVO 2. PROTEGER Y ASEGURAR EL USO SOSTENIBLE DEL CAPITAL NATURAL Y MEJORAR LA CALIDAD AMBIENTAL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5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09738"/>
                  </a:ext>
                </a:extLst>
              </a:tr>
              <a:tr h="43204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Estrategia 2.1. Preservación y uso sostenible del capital natural en la jurisdicción de la CDA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6685"/>
                  </a:ext>
                </a:extLst>
              </a:tr>
              <a:tr h="530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financiero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avance 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24139"/>
                  </a:ext>
                </a:extLst>
              </a:tr>
              <a:tr h="444029">
                <a:tc gridSpan="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dirty="0">
                          <a:solidFill>
                            <a:schemeClr val="tx1"/>
                          </a:solidFill>
                          <a:effectLst/>
                        </a:rPr>
                        <a:t>Macro Proyecto 2.1.1.</a:t>
                      </a:r>
                      <a:r>
                        <a:rPr lang="es-CO" sz="1050" b="1" i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Desarrollo de estudios para la declaratorio de áreas protegidas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94198"/>
                  </a:ext>
                </a:extLst>
              </a:tr>
              <a:tr h="615464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2.1.1.2. Fortalecimiento del Sistema regional de áreas protegidas en Guaviare y Vaupés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</a:t>
                      </a:r>
                      <a:r>
                        <a:rPr lang="es-CO" sz="10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FCA</a:t>
                      </a:r>
                      <a:endParaRPr lang="es-CO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$ 1.000.000.000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70%</a:t>
                      </a: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definió los objetivos y</a:t>
                      </a: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objetos</a:t>
                      </a: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conservación para las Zonas de Reservas </a:t>
                      </a: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Forestales Protectoras en el departamento del Guaviare en compañía del Ministerio de Ambiente y Desarrollo Sostenible.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es-CO" sz="105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la información soporte cartográfica y documental, se identificó las categorías de zonificación para su delimitación en el área de trabajo, estableciendo Zona de preservación, Zona de restauración, Zona de uso sostenible y Zona general de uso público.</a:t>
                      </a:r>
                      <a:b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s-CO" sz="105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ajustó la información de la delimitación de las cotas máximas y del cauce permanente de los humedales, del mismo modo se analizó las observaciones del instituto Sinchi al documento síntesis para la declaratoria del conjunto de humedales como área protegida.</a:t>
                      </a: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6132"/>
                  </a:ext>
                </a:extLst>
              </a:tr>
              <a:tr h="3197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$ 935.053.000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93,5%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85846"/>
                  </a:ext>
                </a:extLst>
              </a:tr>
              <a:tr h="2740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$ 476.877.030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48%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78398"/>
                  </a:ext>
                </a:extLst>
              </a:tr>
              <a:tr h="5153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$ 476.877.030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02664"/>
                  </a:ext>
                </a:extLst>
              </a:tr>
              <a:tr h="407538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dirty="0">
                          <a:solidFill>
                            <a:schemeClr val="tx1"/>
                          </a:solidFill>
                          <a:effectLst/>
                        </a:rPr>
                        <a:t>Macro Proyecto 2.1.3.</a:t>
                      </a:r>
                      <a:r>
                        <a:rPr lang="es-CO" sz="1050" b="1" i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Restauración ambiental en zonas de recarga hídrica de cuencas y microcuencas priorizadas y ecosistemas disturbados por acción antrópica en el departamento del Guaviare</a:t>
                      </a:r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.</a:t>
                      </a:r>
                      <a:endParaRPr lang="es-CO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00170"/>
                  </a:ext>
                </a:extLst>
              </a:tr>
              <a:tr h="910761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2.1.3.4. Restauración ambiental en zonas de recarga hídrica de cuencas y micro </a:t>
                      </a:r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cuencas priorizadas en el departamento del Guaviare – 2018.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Fuente: PGN</a:t>
                      </a:r>
                    </a:p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O" sz="105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0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$ 779.837.210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100%</a:t>
                      </a: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s-CO" sz="105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1. Servicio de restauración de ecosistemas  87HA </a:t>
                      </a:r>
                      <a:endParaRPr lang="es-CO" sz="105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realizó el aislamiento de 87Ha</a:t>
                      </a:r>
                      <a:r>
                        <a:rPr lang="es-CO" sz="1050" b="0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CO" sz="105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terrenos priorizados para la reforestación protectora.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realizó en el establecimiento de 87 Ha de plantaciones forestales protectoras.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generaron</a:t>
                      </a:r>
                      <a:r>
                        <a:rPr lang="es-CO" sz="1050" b="0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48 </a:t>
                      </a:r>
                      <a:r>
                        <a:rPr lang="es-CO" sz="105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planos, correspondientes a las áreas en proceso de restauración.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05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elaboraron los planes de restauración enmarcadas en acciones de mantenimiento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05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establece el programa de seguimiento, evaluación y monitoreo  el cual se consigna en el plan de restauración Se ejecutó programa de seguimiento, evaluación y monitoreo de 87 Ha.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2. Servicio de educación informal en el marco de la conservación de la biodiversidad y los Servicio ecosistémicos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05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realizaron un total de cinco talleres, enmarcados en las etapas</a:t>
                      </a:r>
                      <a:r>
                        <a:rPr lang="es-CO" sz="1050" b="0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CO" sz="105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socialización del proyecto, aislamiento, establecimiento, seguimiento, cierre)</a:t>
                      </a:r>
                      <a:r>
                        <a:rPr lang="es-CO" sz="1050" b="0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O" sz="105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elaboró el material de divulgación tipo</a:t>
                      </a:r>
                      <a:r>
                        <a:rPr lang="es-CO" sz="1050" b="0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documento – agenda, aprobado por la entidad el cual fue entregado a los beneficiarios en el taller final</a:t>
                      </a:r>
                      <a:r>
                        <a:rPr lang="es-CO" sz="105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11785"/>
                  </a:ext>
                </a:extLst>
              </a:tr>
              <a:tr h="4356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$ 753.486.974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  <a:endParaRPr lang="es-ES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2924"/>
                  </a:ext>
                </a:extLst>
              </a:tr>
              <a:tr h="3504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$ 753.486.974</a:t>
                      </a:r>
                      <a:endParaRPr lang="es-CO" sz="1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ES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502"/>
                  </a:ext>
                </a:extLst>
              </a:tr>
              <a:tr h="7217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  <a:endParaRPr lang="es-CO" sz="105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lang="es-CO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753.486.974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s-ES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5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91433"/>
              </p:ext>
            </p:extLst>
          </p:nvPr>
        </p:nvGraphicFramePr>
        <p:xfrm>
          <a:off x="105507" y="82379"/>
          <a:ext cx="11939955" cy="6670112"/>
        </p:xfrm>
        <a:graphic>
          <a:graphicData uri="http://schemas.openxmlformats.org/drawingml/2006/table">
            <a:tbl>
              <a:tblPr/>
              <a:tblGrid>
                <a:gridCol w="2375407">
                  <a:extLst>
                    <a:ext uri="{9D8B030D-6E8A-4147-A177-3AD203B41FA5}">
                      <a16:colId xmlns:a16="http://schemas.microsoft.com/office/drawing/2014/main" val="2654023977"/>
                    </a:ext>
                  </a:extLst>
                </a:gridCol>
                <a:gridCol w="904799">
                  <a:extLst>
                    <a:ext uri="{9D8B030D-6E8A-4147-A177-3AD203B41FA5}">
                      <a16:colId xmlns:a16="http://schemas.microsoft.com/office/drawing/2014/main" val="188247847"/>
                    </a:ext>
                  </a:extLst>
                </a:gridCol>
                <a:gridCol w="1172129">
                  <a:extLst>
                    <a:ext uri="{9D8B030D-6E8A-4147-A177-3AD203B41FA5}">
                      <a16:colId xmlns:a16="http://schemas.microsoft.com/office/drawing/2014/main" val="62486794"/>
                    </a:ext>
                  </a:extLst>
                </a:gridCol>
                <a:gridCol w="752260">
                  <a:extLst>
                    <a:ext uri="{9D8B030D-6E8A-4147-A177-3AD203B41FA5}">
                      <a16:colId xmlns:a16="http://schemas.microsoft.com/office/drawing/2014/main" val="2691867820"/>
                    </a:ext>
                  </a:extLst>
                </a:gridCol>
                <a:gridCol w="708524">
                  <a:extLst>
                    <a:ext uri="{9D8B030D-6E8A-4147-A177-3AD203B41FA5}">
                      <a16:colId xmlns:a16="http://schemas.microsoft.com/office/drawing/2014/main" val="3980387142"/>
                    </a:ext>
                  </a:extLst>
                </a:gridCol>
                <a:gridCol w="6026836">
                  <a:extLst>
                    <a:ext uri="{9D8B030D-6E8A-4147-A177-3AD203B41FA5}">
                      <a16:colId xmlns:a16="http://schemas.microsoft.com/office/drawing/2014/main" val="1618047857"/>
                    </a:ext>
                  </a:extLst>
                </a:gridCol>
              </a:tblGrid>
              <a:tr h="333515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OBJETIVO 2. PROTEGER Y ASEGURAR EL USO SOSTENIBLE DEL CAPITAL NATURAL Y MEJORAR LA CALIDAD AMBIENTAL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5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09738"/>
                  </a:ext>
                </a:extLst>
              </a:tr>
              <a:tr h="290174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Estrategia 2.1. Preservación y uso sostenible del capital natural en la jurisdicción de la CDA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6685"/>
                  </a:ext>
                </a:extLst>
              </a:tr>
              <a:tr h="346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financiero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avance 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24139"/>
                  </a:ext>
                </a:extLst>
              </a:tr>
              <a:tr h="27173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dirty="0" smtClean="0">
                          <a:solidFill>
                            <a:schemeClr val="tx1"/>
                          </a:solidFill>
                          <a:effectLst/>
                        </a:rPr>
                        <a:t>Macro Proyecto 2.1.3.</a:t>
                      </a:r>
                      <a:r>
                        <a:rPr lang="es-CO" sz="1050" b="1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Restauración ambiental en zonas de recarga hídrica de cuencas y microcuencas priorizadas y ecosistemas disturbados por acción antrópica en el departamento del Guaviare</a:t>
                      </a:r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.</a:t>
                      </a:r>
                      <a:endParaRPr lang="es-CO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94198"/>
                  </a:ext>
                </a:extLst>
              </a:tr>
              <a:tr h="77881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Proyecto 2.1.3.5</a:t>
                      </a:r>
                      <a:r>
                        <a:rPr lang="es-CO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CO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Restauración ambiental en zonas de recarga hídrica de cuencas y microcuencas priorizadas en el departamento del Guaviare. 2019 </a:t>
                      </a:r>
                      <a:endParaRPr lang="es-CO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Fuente: PGN</a:t>
                      </a: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$ 734.589.177</a:t>
                      </a:r>
                      <a:endParaRPr lang="es-CO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/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CO" sz="105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5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Corporación se encuentra a la espera de la asignación de recursos por la fuente de financiación, sin embargo se relacionan las actividades contempladas: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CO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1. Servicio de restauración de ecosistemas  76HA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el aislamiento de terrenos priorizados para la reforestación protectora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el establecimiento de plantaciones forestales protectoras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cartografía de los sitios de intervención del proyecto (planos)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el mantenimiento de plantaciones establecidas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un programa de seguimiento, evaluación y monitoreo de las áreas restauradas de rondas de drenajes de cuencas hidrográficas.</a:t>
                      </a:r>
                    </a:p>
                    <a:p>
                      <a:pPr algn="l" rtl="0" fontAlgn="ctr"/>
                      <a:r>
                        <a:rPr lang="es-CO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2. Servicio de educación informal en el marco de la conservación de la biodiversidad y los Servicio ecosistémicos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Capacitar a usuarios del proyecto a través de la realización de talleres.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Diseñar y difundir material divulgativo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6132"/>
                  </a:ext>
                </a:extLst>
              </a:tr>
              <a:tr h="3867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s-E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85846"/>
                  </a:ext>
                </a:extLst>
              </a:tr>
              <a:tr h="3507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$ 0.00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s-E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78398"/>
                  </a:ext>
                </a:extLst>
              </a:tr>
              <a:tr h="8434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kumimoji="0" lang="es-CO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kumimoji="0" lang="es-E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s-E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02664"/>
                  </a:ext>
                </a:extLst>
              </a:tr>
              <a:tr h="277349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dirty="0" smtClean="0">
                          <a:solidFill>
                            <a:schemeClr val="tx1"/>
                          </a:solidFill>
                          <a:effectLst/>
                        </a:rPr>
                        <a:t>Macro Proyecto </a:t>
                      </a:r>
                      <a:r>
                        <a:rPr lang="es-CO" sz="1050" b="1" dirty="0" smtClean="0">
                          <a:effectLst/>
                        </a:rPr>
                        <a:t>2.2.1. Formulación e implementación de planes de ordenación y manejo de cuencas y/o planes de manejo de microcuencas y  humedales priorizados en la jurisdicción de la CDA </a:t>
                      </a:r>
                      <a:endParaRPr lang="es-CO" sz="105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00170"/>
                  </a:ext>
                </a:extLst>
              </a:tr>
              <a:tr h="1001786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2.2.1.3. Implementación de la Línea Estratégica </a:t>
                      </a:r>
                      <a:r>
                        <a:rPr lang="es-CO" sz="105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de </a:t>
                      </a:r>
                      <a:r>
                        <a:rPr lang="es-CO" sz="105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Conservación y Manejo Sostenible del Plan de Manejo de la estrella fluvial Inírida - 2018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 FCA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1.000.000.000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CO" sz="105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ES" sz="105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 1. Reducción De La Deforestación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Suscripción De 4 Acuerdo De Comanejo para el </a:t>
                      </a:r>
                      <a:r>
                        <a:rPr lang="es-CO" sz="105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sobre la extracción de especies de interés ambiental en el Sitio Ramsar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Estrella Fluvial Inírida.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Programa de control y vigilancia de los recursos naturales.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Documentos técnicos: Propuesta para el manejo y conservación de la Lapa (Cuniculus paca) y Documento técnico para la Conservación del Sasafrás (Ocotea Cymbarum).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viveros con especies endémicas en comunidades del sitio.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CO" sz="1050" b="0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s-CO" sz="105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 2. Personas capacitadas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personas formadas como dinamizadores ambientales para promover la conservación de la biodiversidad.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Manual de prácticas ancestrales para fortalecer la permanencia cultural indígena en la EFI.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encuentros con actores locales para promover acciones para la preservación y valoración del sitio RAMSAR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Cartilla pedagógica para prevenir y mitigar la deforestación en la EFI. </a:t>
                      </a:r>
                      <a:r>
                        <a:rPr lang="es-CO" sz="10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11785"/>
                  </a:ext>
                </a:extLst>
              </a:tr>
              <a:tr h="3777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$1.000.000.000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100%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72335"/>
                  </a:ext>
                </a:extLst>
              </a:tr>
              <a:tr h="3986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$863.760.517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86,4%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502"/>
                  </a:ext>
                </a:extLst>
              </a:tr>
              <a:tr h="10134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  <a:endParaRPr lang="es-CO" sz="105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es-CO" sz="10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$863.760.517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86,4</a:t>
                      </a:r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5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560659"/>
              </p:ext>
            </p:extLst>
          </p:nvPr>
        </p:nvGraphicFramePr>
        <p:xfrm>
          <a:off x="87925" y="57056"/>
          <a:ext cx="12001498" cy="6730606"/>
        </p:xfrm>
        <a:graphic>
          <a:graphicData uri="http://schemas.openxmlformats.org/drawingml/2006/table">
            <a:tbl>
              <a:tblPr/>
              <a:tblGrid>
                <a:gridCol w="2073230">
                  <a:extLst>
                    <a:ext uri="{9D8B030D-6E8A-4147-A177-3AD203B41FA5}">
                      <a16:colId xmlns:a16="http://schemas.microsoft.com/office/drawing/2014/main" val="2654023977"/>
                    </a:ext>
                  </a:extLst>
                </a:gridCol>
                <a:gridCol w="944739">
                  <a:extLst>
                    <a:ext uri="{9D8B030D-6E8A-4147-A177-3AD203B41FA5}">
                      <a16:colId xmlns:a16="http://schemas.microsoft.com/office/drawing/2014/main" val="4269817332"/>
                    </a:ext>
                  </a:extLst>
                </a:gridCol>
                <a:gridCol w="897474">
                  <a:extLst>
                    <a:ext uri="{9D8B030D-6E8A-4147-A177-3AD203B41FA5}">
                      <a16:colId xmlns:a16="http://schemas.microsoft.com/office/drawing/2014/main" val="3020867361"/>
                    </a:ext>
                  </a:extLst>
                </a:gridCol>
                <a:gridCol w="580717">
                  <a:extLst>
                    <a:ext uri="{9D8B030D-6E8A-4147-A177-3AD203B41FA5}">
                      <a16:colId xmlns:a16="http://schemas.microsoft.com/office/drawing/2014/main" val="1573563391"/>
                    </a:ext>
                  </a:extLst>
                </a:gridCol>
                <a:gridCol w="615913">
                  <a:extLst>
                    <a:ext uri="{9D8B030D-6E8A-4147-A177-3AD203B41FA5}">
                      <a16:colId xmlns:a16="http://schemas.microsoft.com/office/drawing/2014/main" val="1484287181"/>
                    </a:ext>
                  </a:extLst>
                </a:gridCol>
                <a:gridCol w="6889425">
                  <a:extLst>
                    <a:ext uri="{9D8B030D-6E8A-4147-A177-3AD203B41FA5}">
                      <a16:colId xmlns:a16="http://schemas.microsoft.com/office/drawing/2014/main" val="1857083539"/>
                    </a:ext>
                  </a:extLst>
                </a:gridCol>
              </a:tblGrid>
              <a:tr h="444449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OBJETIVO 2. PROTEGER Y ASEGURAR EL USO SOSTENIBLE DEL CAPITAL NATURAL Y MEJORAR LA CALIDAD AMBIENTAL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5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09738"/>
                  </a:ext>
                </a:extLst>
              </a:tr>
              <a:tr h="31662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 2.2. Ordenamiento integral del territorio para el desarrollo sostenible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6685"/>
                  </a:ext>
                </a:extLst>
              </a:tr>
              <a:tr h="3668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financiero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avance 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24139"/>
                  </a:ext>
                </a:extLst>
              </a:tr>
              <a:tr h="318063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dirty="0">
                          <a:solidFill>
                            <a:srgbClr val="0070C0"/>
                          </a:solidFill>
                          <a:effectLst/>
                        </a:rPr>
                        <a:t>Macro Proyecto </a:t>
                      </a:r>
                      <a:r>
                        <a:rPr lang="es-CO" sz="105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2.2.3 Implementación del componente ambiental PMA DMI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00170"/>
                  </a:ext>
                </a:extLst>
              </a:tr>
              <a:tr h="90105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Proyecto 1.1.3.4. </a:t>
                      </a:r>
                      <a:r>
                        <a:rPr lang="es-CO" sz="105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de la cadena de valor </a:t>
                      </a:r>
                      <a:r>
                        <a:rPr lang="es-CO" sz="105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de productos secundarios del bosque en el  DMI Ariari Guayabero, Guaviare. 2018.</a:t>
                      </a:r>
                      <a:endParaRPr lang="es-CO" sz="105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</a:t>
                      </a:r>
                      <a:r>
                        <a:rPr lang="es-CO" sz="105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FCA</a:t>
                      </a:r>
                      <a:endParaRPr lang="es-CO" sz="105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$ 608.175.000               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endParaRPr lang="es-CO" sz="105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s-CO" sz="105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es-CO" sz="10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programa de entrenamiento y de capacitaci</a:t>
                      </a:r>
                      <a:r>
                        <a:rPr lang="es-CO" sz="10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ón. Se capacitaron 400 personas de 34</a:t>
                      </a:r>
                      <a:r>
                        <a:rPr lang="es-CO" sz="10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veredas agrupadas en 8 núcleos. </a:t>
                      </a:r>
                      <a:r>
                        <a:rPr lang="es-CO" sz="1000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Los participantes se certificaron por 144 horas trabajadas</a:t>
                      </a:r>
                      <a:endParaRPr lang="es-CO" sz="10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O" sz="10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Conformar equipo técnico-administrativo.</a:t>
                      </a:r>
                      <a:r>
                        <a:rPr lang="es-CO" sz="10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Se contrató el profesional Coordinador del proyecto, tres tecnólogos con perfil en</a:t>
                      </a:r>
                      <a:r>
                        <a:rPr lang="es-CO" sz="1000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ciencias agropecuarias, Una Asistente administrativo como apoyo al proyecto.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O" sz="1000" b="1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Realizar eventos de promoción de los Negocios Verdes. </a:t>
                      </a:r>
                      <a:r>
                        <a:rPr lang="es-CO" sz="1000" b="0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Participación en 3 eventos de promoción de negocios verdes y ruedas de negocios: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000" b="0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1. Rueda de Negocios Nacional: Expo Agro futuro en la ciudad de Bogotá durante los días 22, 23 y 24 del mes de agosto en Corferias.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000" b="0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2. Rueda de Negocios Regional: Feria URUTÚ. En la Ciudad de San José del Guaviare durante los días 13 al 19 del mes de agosto.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000" b="0" kern="1200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3. </a:t>
                      </a:r>
                      <a:r>
                        <a:rPr lang="es-CO" sz="10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Rueda de Negocios y mercado campesino Local: Centro Cultural Municipal de la ciudad de San José del Guaviare el día 27 de Octubre, Organiza Gobernación, Brigada de Selva 22 y SENA.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0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O" sz="10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Implementar esquemas de apoyo financiero y no financiero a unidades productivas o de emprendimientos productivo. </a:t>
                      </a:r>
                    </a:p>
                    <a:p>
                      <a:pPr algn="just"/>
                      <a:r>
                        <a:rPr lang="es-CO" sz="10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 identificaron dos organizaciones de productores que se encuentran en la categoría: Bienes y Servicios Sostenibles Provenientes de Recursos Naturales, sector: Biocomercio y subsector:  no maderables. Estas organizaciones son ASOPROCEGUA que en la actualidad hace parte de la cadena de asaí y ECOGUAVIARE en el subsector de Turismo de naturaleza/Ecoturismo.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es-CO" sz="10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Realizar mesas de trabajo de articulación interinstitucional.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CO" sz="10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Esta mesa tiene como finalidad articular e impulsar la oferta y demanda de bienes y servicios que cumplan con los criterios de Negocios Verdes.</a:t>
                      </a:r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11785"/>
                  </a:ext>
                </a:extLst>
              </a:tr>
              <a:tr h="3817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$608.175.000          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2924"/>
                  </a:ext>
                </a:extLst>
              </a:tr>
              <a:tr h="4189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$592.970.625               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97,5%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502"/>
                  </a:ext>
                </a:extLst>
              </a:tr>
              <a:tr h="12222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  <a:endParaRPr lang="es-CO" sz="105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$592.970.625             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CO" sz="1000" b="0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  <a:r>
                        <a:rPr lang="es-CO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% 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721"/>
                  </a:ext>
                </a:extLst>
              </a:tr>
              <a:tr h="76975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2.2.3.2. Fortalecimiento de sistemas productivos sostenibles orientados a negocios verdes del DMI Ariari – Guayabero, Guaviare. 2019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 FCA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$ 1.000.000.000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Conformar equipo técnico-administrativo</a:t>
                      </a:r>
                      <a:r>
                        <a:rPr lang="es-CO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s-CO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Equipo técnico conformado por dos ingenieros agrónomos, un tecnólogo en administración de empresas agropecuarias dos técnicos en producción agropecuaria un tecnólogo en producción agropecuaria y ecológica, un tecnólogo en producción ganadera.</a:t>
                      </a:r>
                      <a:endParaRPr lang="es-CO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Acuerdo Institucional y Sectorial</a:t>
                      </a:r>
                      <a:r>
                        <a:rPr lang="es-CO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Se realizó la primer reunión interinstitucional. Se socializó el proyecto</a:t>
                      </a:r>
                      <a:r>
                        <a:rPr lang="es-CO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se analizaron diferentes modelos para adelantar procesos de reconversión ganadera, que buscan disminuir la presión sobre los recursos naturales y mejorar la sostenibilidad económica y ambiental.</a:t>
                      </a:r>
                      <a:endParaRPr lang="es-CO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giras de intercambio de experiencias.</a:t>
                      </a:r>
                      <a:r>
                        <a:rPr lang="es-CO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realizó la gira local  el día 6 de septiembre en el predio los Palmitos de la vereda Chaparral medio, municipio de El Retorno, la cual desarrolla un modelo de sistema silvopastoril</a:t>
                      </a:r>
                      <a:r>
                        <a:rPr lang="es-CO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15 hectáreas, con apoyo del </a:t>
                      </a:r>
                      <a:r>
                        <a:rPr lang="es-CO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CIAT</a:t>
                      </a:r>
                      <a:endParaRPr lang="es-CO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esquemas de  apoyo financiero y no financiero a unidades productivas o de emprendimientos productivos</a:t>
                      </a:r>
                      <a:r>
                        <a:rPr lang="es-CO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s-CO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entregaron 48 kit solares con los artículos relacionados en el contrato, plántulas forestales para establecimiento de silvopastoriles, elementos para cercas</a:t>
                      </a:r>
                      <a:endParaRPr lang="es-CO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programa de comunicación y divulgación: </a:t>
                      </a:r>
                      <a:r>
                        <a:rPr lang="es-CO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realizaron ocho (8) programas radiales  </a:t>
                      </a:r>
                    </a:p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mesas de trabajo de articulación interinstitucional</a:t>
                      </a:r>
                      <a:r>
                        <a:rPr lang="es-CO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Se realizaron ocho (8) mesas de trabajo con apoyo del SENA,SINCHI,</a:t>
                      </a:r>
                      <a:r>
                        <a:rPr lang="es-CO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Secretaria de agricultura.</a:t>
                      </a:r>
                      <a:endParaRPr lang="es-CO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089305"/>
                  </a:ext>
                </a:extLst>
              </a:tr>
              <a:tr h="4076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$ 999.990.000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100%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86387"/>
                  </a:ext>
                </a:extLst>
              </a:tr>
              <a:tr h="3986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$ 0,00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88159"/>
                  </a:ext>
                </a:extLst>
              </a:tr>
              <a:tr h="7845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8626" marR="8626" marT="86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0%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70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55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965907"/>
              </p:ext>
            </p:extLst>
          </p:nvPr>
        </p:nvGraphicFramePr>
        <p:xfrm>
          <a:off x="228596" y="175845"/>
          <a:ext cx="11720149" cy="6488722"/>
        </p:xfrm>
        <a:graphic>
          <a:graphicData uri="http://schemas.openxmlformats.org/drawingml/2006/table">
            <a:tbl>
              <a:tblPr/>
              <a:tblGrid>
                <a:gridCol w="2331675">
                  <a:extLst>
                    <a:ext uri="{9D8B030D-6E8A-4147-A177-3AD203B41FA5}">
                      <a16:colId xmlns:a16="http://schemas.microsoft.com/office/drawing/2014/main" val="2654023977"/>
                    </a:ext>
                  </a:extLst>
                </a:gridCol>
                <a:gridCol w="1100283">
                  <a:extLst>
                    <a:ext uri="{9D8B030D-6E8A-4147-A177-3AD203B41FA5}">
                      <a16:colId xmlns:a16="http://schemas.microsoft.com/office/drawing/2014/main" val="188247847"/>
                    </a:ext>
                  </a:extLst>
                </a:gridCol>
                <a:gridCol w="1081068">
                  <a:extLst>
                    <a:ext uri="{9D8B030D-6E8A-4147-A177-3AD203B41FA5}">
                      <a16:colId xmlns:a16="http://schemas.microsoft.com/office/drawing/2014/main" val="2353243381"/>
                    </a:ext>
                  </a:extLst>
                </a:gridCol>
                <a:gridCol w="755031">
                  <a:extLst>
                    <a:ext uri="{9D8B030D-6E8A-4147-A177-3AD203B41FA5}">
                      <a16:colId xmlns:a16="http://schemas.microsoft.com/office/drawing/2014/main" val="4062044343"/>
                    </a:ext>
                  </a:extLst>
                </a:gridCol>
                <a:gridCol w="626334">
                  <a:extLst>
                    <a:ext uri="{9D8B030D-6E8A-4147-A177-3AD203B41FA5}">
                      <a16:colId xmlns:a16="http://schemas.microsoft.com/office/drawing/2014/main" val="357085828"/>
                    </a:ext>
                  </a:extLst>
                </a:gridCol>
                <a:gridCol w="5825758">
                  <a:extLst>
                    <a:ext uri="{9D8B030D-6E8A-4147-A177-3AD203B41FA5}">
                      <a16:colId xmlns:a16="http://schemas.microsoft.com/office/drawing/2014/main" val="2276851437"/>
                    </a:ext>
                  </a:extLst>
                </a:gridCol>
              </a:tblGrid>
              <a:tr h="466585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OBJETIVO 2. PROTEGER Y ASEGURAR EL USO SOSTENIBLE DEL CAPITAL NATURAL Y MEJORAR LA CALIDAD AMBIENTAL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5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09738"/>
                  </a:ext>
                </a:extLst>
              </a:tr>
              <a:tr h="376338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 2.3. Consolidar un marco de política de cambio climático buscando su integración con la planificación ambiental, territorial y sectorial</a:t>
                      </a:r>
                    </a:p>
                  </a:txBody>
                  <a:tcPr marL="5013" marR="5013" marT="50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6685"/>
                  </a:ext>
                </a:extLst>
              </a:tr>
              <a:tr h="609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financiero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avance físico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24139"/>
                  </a:ext>
                </a:extLst>
              </a:tr>
              <a:tr h="309425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Macro proyecto 2.3.1.  Implementación de herramientas de comunicación, participación comunitaria y educación ambiental en torno al cambio climático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94198"/>
                  </a:ext>
                </a:extLst>
              </a:tr>
              <a:tr h="490403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2.3.1.5. Implementación de herramientas de comunicación, participación comunitaria y educación ambiental en torno al cambio climático.2019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 RP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$ 180.000.000</a:t>
                      </a:r>
                    </a:p>
                  </a:txBody>
                  <a:tcPr marL="5080" marR="5080" marT="5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Formulación e implementación Plan de Acción CIDEAS departamentales. </a:t>
                      </a:r>
                      <a:endParaRPr lang="es-CO" sz="10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Conformación y acompañamiento ECO CLUBS departamentales </a:t>
                      </a:r>
                    </a:p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Acompañamiento, apoyo y fortalecimiento Red Jóvenes de Ambiente:</a:t>
                      </a:r>
                    </a:p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Apoyo desarrollo de PROCEDAS en la jurisdicción </a:t>
                      </a:r>
                    </a:p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Apoyo desarrollo de PRAES en la jurisdicción </a:t>
                      </a:r>
                    </a:p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Celebración fechas ambientales: </a:t>
                      </a:r>
                    </a:p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Implantación de estrategias de divulgación y capacitación.</a:t>
                      </a:r>
                    </a:p>
                    <a:p>
                      <a:pPr marL="171450" indent="-17145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promoción a través de medios impresos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6132"/>
                  </a:ext>
                </a:extLst>
              </a:tr>
              <a:tr h="5667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$ 168.227.367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93,5%</a:t>
                      </a:r>
                    </a:p>
                  </a:txBody>
                  <a:tcPr marL="5080" marR="5080" marT="5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85846"/>
                  </a:ext>
                </a:extLst>
              </a:tr>
              <a:tr h="5123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$ 111.830.607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5080" marR="5080" marT="5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78398"/>
                  </a:ext>
                </a:extLst>
              </a:tr>
              <a:tr h="50959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$ 98.607.446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5080" marR="5080" marT="5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02664"/>
                  </a:ext>
                </a:extLst>
              </a:tr>
              <a:tr h="30942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Macro proyecto 2.3.2. Formulación del Plan Integral de Cambio Climático 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00170"/>
                  </a:ext>
                </a:extLst>
              </a:tr>
              <a:tr h="50350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2.3.2.2. Formulación del plan integral de cambio climático en el Departamento del Guaviare</a:t>
                      </a:r>
                      <a:r>
                        <a:rPr lang="es-CO" sz="105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Vaupés.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 PNUD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$ 550.000.000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rtl="0" fontAlgn="ctr"/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CO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 desarrolló y optimizo </a:t>
                      </a:r>
                      <a:r>
                        <a:rPr lang="es-CO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la propuesta metodológica y cronograma de trabajo detallado, desde su especialidad para la formulación y consolidación, eficiente de los PIGCCT de Guaviare.</a:t>
                      </a:r>
                    </a:p>
                    <a:p>
                      <a:pPr marL="0" indent="0" algn="just" rtl="0" fontAlgn="ctr">
                        <a:buFontTx/>
                        <a:buNone/>
                      </a:pPr>
                      <a:r>
                        <a:rPr lang="es-CO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 Realización de talleres con instituciones para socialización y diagnostico del PIGCCT, en los municipios de El Retorno, Calamar y Miraflores, con comunidades indígenas NUKAK</a:t>
                      </a:r>
                    </a:p>
                    <a:p>
                      <a:pPr marL="171450" indent="-171450" algn="just" rtl="0" fontAlgn="ctr">
                        <a:buFontTx/>
                        <a:buChar char="-"/>
                      </a:pPr>
                      <a:r>
                        <a:rPr lang="es-CO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 realizaron diferentes encuentros con la Secretaría de Educación, Secretaría de Agricultura, Secretaría de Salud Departamental, Comité de Ganaderos y diferentes asociaciones.</a:t>
                      </a:r>
                    </a:p>
                    <a:p>
                      <a:pPr marL="171450" indent="-171450" algn="just" rtl="0" fontAlgn="ctr">
                        <a:buFontTx/>
                        <a:buChar char="-"/>
                      </a:pPr>
                      <a:r>
                        <a:rPr lang="es-CO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Reuniones con Subnodo de cambio Climático </a:t>
                      </a:r>
                    </a:p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O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 la fecha el Proyecto PIGCCT,</a:t>
                      </a:r>
                      <a:r>
                        <a:rPr lang="es-CO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para los departamentos de Guaviare y Vaupés lleva un 30%</a:t>
                      </a:r>
                      <a:r>
                        <a:rPr lang="es-CO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de ejecución.</a:t>
                      </a:r>
                      <a:r>
                        <a:rPr lang="es-CO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Y el avance esta relacionado al desarrollo y consolidación del documento técnico soporte (DTS) o Perfil Territorial.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11785"/>
                  </a:ext>
                </a:extLst>
              </a:tr>
              <a:tr h="6708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$ 428.604.288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77,9%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2924"/>
                  </a:ext>
                </a:extLst>
              </a:tr>
              <a:tr h="65940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C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151.033.608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27,5%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502"/>
                  </a:ext>
                </a:extLst>
              </a:tr>
              <a:tr h="5046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$ 148.633.608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27,02%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462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58094</TotalTime>
  <Words>4110</Words>
  <Application>Microsoft Office PowerPoint</Application>
  <PresentationFormat>Panorámica</PresentationFormat>
  <Paragraphs>1004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RECAUDOS 2019</vt:lpstr>
      <vt:lpstr>Presentación de PowerPoint</vt:lpstr>
      <vt:lpstr>EJECUCIÓN PRESUPUESTAL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USER001</dc:creator>
  <cp:lastModifiedBy>User</cp:lastModifiedBy>
  <cp:revision>3856</cp:revision>
  <cp:lastPrinted>2016-04-13T21:46:32Z</cp:lastPrinted>
  <dcterms:created xsi:type="dcterms:W3CDTF">2015-04-16T20:57:26Z</dcterms:created>
  <dcterms:modified xsi:type="dcterms:W3CDTF">2019-11-15T15:39:53Z</dcterms:modified>
</cp:coreProperties>
</file>